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2" r:id="rId2"/>
    <p:sldId id="367" r:id="rId3"/>
    <p:sldId id="343" r:id="rId4"/>
    <p:sldId id="344" r:id="rId5"/>
    <p:sldId id="345" r:id="rId6"/>
    <p:sldId id="351" r:id="rId7"/>
    <p:sldId id="346" r:id="rId8"/>
    <p:sldId id="347" r:id="rId9"/>
    <p:sldId id="350" r:id="rId10"/>
    <p:sldId id="349" r:id="rId11"/>
    <p:sldId id="358" r:id="rId12"/>
    <p:sldId id="348" r:id="rId13"/>
    <p:sldId id="305" r:id="rId14"/>
    <p:sldId id="352" r:id="rId15"/>
    <p:sldId id="306" r:id="rId16"/>
    <p:sldId id="308" r:id="rId17"/>
    <p:sldId id="307" r:id="rId18"/>
    <p:sldId id="313" r:id="rId19"/>
    <p:sldId id="312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56" r:id="rId30"/>
    <p:sldId id="323" r:id="rId31"/>
    <p:sldId id="359" r:id="rId32"/>
    <p:sldId id="324" r:id="rId33"/>
    <p:sldId id="325" r:id="rId34"/>
    <p:sldId id="361" r:id="rId35"/>
    <p:sldId id="326" r:id="rId36"/>
    <p:sldId id="362" r:id="rId37"/>
    <p:sldId id="364" r:id="rId38"/>
    <p:sldId id="327" r:id="rId39"/>
    <p:sldId id="363" r:id="rId40"/>
    <p:sldId id="365" r:id="rId41"/>
    <p:sldId id="366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36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8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82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8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latin typeface="HY그래픽" panose="02030600000101010101" pitchFamily="18" charset="-127"/>
                <a:ea typeface="HY그래픽" panose="02030600000101010101" pitchFamily="18" charset="-127"/>
              </a:defRPr>
            </a:lvl1pPr>
            <a:lvl2pPr>
              <a:defRPr sz="1800" b="1">
                <a:latin typeface="HY그래픽" panose="02030600000101010101" pitchFamily="18" charset="-127"/>
                <a:ea typeface="HY그래픽" panose="02030600000101010101" pitchFamily="18" charset="-127"/>
              </a:defRPr>
            </a:lvl2pPr>
            <a:lvl3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3pPr>
            <a:lvl4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4pPr>
            <a:lvl5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9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71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5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88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30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3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45F71-5B4F-4FEA-94CC-C30BCCA76160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1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p-southeast-2.console.aws.amazon.com/console/home?nc2=h_ct&amp;region=ap-southeast-2&amp;src=header-sign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ko/about-aws/global-infrastructure/regions_az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3"/>
            <a:ext cx="8784976" cy="60486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smtClean="0"/>
              <a:t>클라우딩 컴퓨팅의 용어 및 </a:t>
            </a:r>
            <a:r>
              <a:rPr lang="ko-KR" altLang="en-US" sz="3600" smtClean="0"/>
              <a:t>개념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/>
              <a:t>아마존 </a:t>
            </a:r>
            <a:r>
              <a:rPr lang="ko-KR" altLang="en-US" sz="3600"/>
              <a:t>웹 </a:t>
            </a:r>
            <a:r>
              <a:rPr lang="ko-KR" altLang="en-US" sz="3600" smtClean="0"/>
              <a:t>서비스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ko-KR" altLang="en-US" sz="3600"/>
              <a:t>클라우드 </a:t>
            </a:r>
            <a:r>
              <a:rPr lang="ko-KR" altLang="en-US" sz="3600" smtClean="0"/>
              <a:t>컴퓨팅의 장점과 혜택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en-US" altLang="ko-KR" sz="3600"/>
              <a:t>AWS </a:t>
            </a:r>
            <a:r>
              <a:rPr lang="ko-KR" altLang="en-US" sz="3600"/>
              <a:t>주요 </a:t>
            </a:r>
            <a:r>
              <a:rPr lang="ko-KR" altLang="en-US" sz="3600"/>
              <a:t>서비스 </a:t>
            </a:r>
            <a:r>
              <a:rPr lang="ko-KR" altLang="en-US" sz="3600" smtClean="0"/>
              <a:t>특징</a:t>
            </a:r>
            <a:r>
              <a:rPr lang="en-US" altLang="ko-KR" sz="3600" smtClean="0"/>
              <a:t/>
            </a:r>
            <a:br>
              <a:rPr lang="en-US" altLang="ko-KR" sz="3600" smtClean="0"/>
            </a:br>
            <a:r>
              <a:rPr lang="en-US" altLang="ko-KR" sz="3600"/>
              <a:t>AWS </a:t>
            </a:r>
            <a:r>
              <a:rPr lang="ko-KR" altLang="en-US" sz="3600"/>
              <a:t>구조</a:t>
            </a:r>
            <a:r>
              <a:rPr lang="en-US" altLang="ko-KR" smtClean="0"/>
              <a:t/>
            </a:r>
            <a:br>
              <a:rPr lang="en-US" altLang="ko-KR" smtClean="0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282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가상화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가상화</a:t>
            </a:r>
            <a:r>
              <a:rPr lang="en-US" altLang="ko-KR">
                <a:solidFill>
                  <a:srgbClr val="0000CC"/>
                </a:solidFill>
              </a:rPr>
              <a:t>(Virtualization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컴퓨터 </a:t>
            </a:r>
            <a:r>
              <a:rPr lang="ko-KR" altLang="en-US"/>
              <a:t>시스템의 하드웨어 자원을 </a:t>
            </a:r>
            <a:r>
              <a:rPr lang="ko-KR" altLang="en-US">
                <a:solidFill>
                  <a:srgbClr val="C00000"/>
                </a:solidFill>
              </a:rPr>
              <a:t>추상화하여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여러 개의 독립적인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가상 </a:t>
            </a:r>
            <a:r>
              <a:rPr lang="ko-KR" altLang="en-US">
                <a:solidFill>
                  <a:srgbClr val="C00000"/>
                </a:solidFill>
              </a:rPr>
              <a:t>환경을 만들고 운영</a:t>
            </a:r>
            <a:r>
              <a:rPr lang="ko-KR" altLang="en-US"/>
              <a:t>할 수 있도록 하는 </a:t>
            </a:r>
            <a:r>
              <a:rPr lang="ko-KR" altLang="en-US" smtClean="0"/>
              <a:t>기술</a:t>
            </a:r>
            <a:endParaRPr lang="en-US" altLang="ko-KR" smtClean="0"/>
          </a:p>
          <a:p>
            <a:pPr lvl="2"/>
            <a:r>
              <a:rPr lang="ko-KR" altLang="en-US" smtClean="0"/>
              <a:t>하나의 </a:t>
            </a:r>
            <a:r>
              <a:rPr lang="ko-KR" altLang="en-US"/>
              <a:t>물리적인 컴퓨터 안에 여러 대의 </a:t>
            </a:r>
            <a:r>
              <a:rPr lang="en-US" altLang="ko-KR"/>
              <a:t>'</a:t>
            </a:r>
            <a:r>
              <a:rPr lang="ko-KR" altLang="en-US"/>
              <a:t>가상 컴퓨터</a:t>
            </a:r>
            <a:r>
              <a:rPr lang="en-US" altLang="ko-KR"/>
              <a:t>'</a:t>
            </a:r>
            <a:r>
              <a:rPr lang="ko-KR" altLang="en-US"/>
              <a:t>를 만들어 동시에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운영하는 </a:t>
            </a:r>
            <a:r>
              <a:rPr lang="ko-KR" altLang="en-US"/>
              <a:t>것과 </a:t>
            </a:r>
            <a:r>
              <a:rPr lang="ko-KR" altLang="en-US" smtClean="0"/>
              <a:t>같음</a:t>
            </a:r>
            <a:endParaRPr lang="en-US" altLang="ko-KR"/>
          </a:p>
        </p:txBody>
      </p:sp>
      <p:pic>
        <p:nvPicPr>
          <p:cNvPr id="2050" name="Picture 2" descr="https://velog.velcdn.com/images%2Fghldjfldj%2Fpost%2F5c80d316-9134-47bd-8a0f-38b64841b21a%2F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429000"/>
            <a:ext cx="2664296" cy="284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jcts.co.kr/jcts/wp-content/uploads/2020/03/JCTS%EA%B8%B0%EC%88%A0%EC%9E%90%EB%A3%8C-%EC%8A%A4%ED%86%A0%EB%A6%AC%EC%A7%80%EA%B0%80%EC%83%81%ED%99%94-841x102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928" y="3094180"/>
            <a:ext cx="3402013" cy="34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861048"/>
            <a:ext cx="2525080" cy="214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91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가상화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가상화</a:t>
            </a:r>
            <a:r>
              <a:rPr lang="en-US" altLang="ko-KR">
                <a:solidFill>
                  <a:srgbClr val="0000CC"/>
                </a:solidFill>
              </a:rPr>
              <a:t>(Virtualization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가상화와 클라우드 차이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가상화는 </a:t>
            </a:r>
            <a:r>
              <a:rPr lang="en-US" altLang="ko-KR" smtClean="0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기술</a:t>
            </a:r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이고 </a:t>
            </a:r>
            <a:r>
              <a:rPr lang="ko-KR" altLang="en-US" smtClean="0">
                <a:solidFill>
                  <a:srgbClr val="006600"/>
                </a:solidFill>
              </a:rPr>
              <a:t>클라우드는 </a:t>
            </a:r>
            <a:r>
              <a:rPr lang="en-US" altLang="ko-KR" smtClean="0">
                <a:solidFill>
                  <a:srgbClr val="006600"/>
                </a:solidFill>
              </a:rPr>
              <a:t>"</a:t>
            </a:r>
            <a:r>
              <a:rPr lang="ko-KR" altLang="en-US" smtClean="0">
                <a:solidFill>
                  <a:srgbClr val="006600"/>
                </a:solidFill>
              </a:rPr>
              <a:t>환경</a:t>
            </a:r>
            <a:r>
              <a:rPr lang="en-US" altLang="ko-KR" smtClean="0">
                <a:solidFill>
                  <a:srgbClr val="006600"/>
                </a:solidFill>
              </a:rPr>
              <a:t>”</a:t>
            </a:r>
          </a:p>
          <a:p>
            <a:pPr lvl="3" fontAlgn="base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클라우드 서비스는 가상화 기술을 기반으로 구축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구현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4" fontAlgn="base"/>
            <a:r>
              <a:rPr lang="ko-KR" altLang="en-US" smtClean="0"/>
              <a:t>단순 </a:t>
            </a:r>
            <a:r>
              <a:rPr lang="ko-KR" altLang="en-US"/>
              <a:t>가상화 기술만 사용한다고 클라우드가 </a:t>
            </a:r>
            <a:r>
              <a:rPr lang="ko-KR" altLang="en-US" smtClean="0"/>
              <a:t>아니라 가상화 기술</a:t>
            </a:r>
            <a:r>
              <a:rPr lang="en-US" altLang="ko-KR" smtClean="0"/>
              <a:t>(</a:t>
            </a:r>
            <a:r>
              <a:rPr lang="ko-KR" altLang="en-US" smtClean="0"/>
              <a:t>환경</a:t>
            </a:r>
            <a:r>
              <a:rPr lang="en-US" altLang="ko-KR" smtClean="0"/>
              <a:t>)</a:t>
            </a:r>
            <a:r>
              <a:rPr lang="ko-KR" altLang="en-US" smtClean="0"/>
              <a:t>이 </a:t>
            </a:r>
            <a:r>
              <a:rPr lang="ko-KR" altLang="en-US"/>
              <a:t>갖춰져야 클라우드 컴퓨팅이라 할 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4"/>
            <a:r>
              <a:rPr lang="ko-KR" altLang="en-US" smtClean="0"/>
              <a:t>가상화 </a:t>
            </a:r>
            <a:r>
              <a:rPr lang="ko-KR" altLang="en-US"/>
              <a:t>기술 기반으로 네트워크를 통해 인프라 자원 뿐만아니라 네트워킹</a:t>
            </a:r>
            <a:r>
              <a:rPr lang="en-US" altLang="ko-KR" smtClean="0"/>
              <a:t>, </a:t>
            </a:r>
            <a:r>
              <a:rPr lang="ko-KR" altLang="en-US" smtClean="0"/>
              <a:t>플랫폼</a:t>
            </a:r>
            <a:r>
              <a:rPr lang="en-US" altLang="ko-KR"/>
              <a:t>, </a:t>
            </a:r>
            <a:r>
              <a:rPr lang="ko-KR" altLang="en-US" smtClean="0"/>
              <a:t>오케스트레이션</a:t>
            </a:r>
            <a:r>
              <a:rPr lang="en-US" altLang="ko-KR" smtClean="0"/>
              <a:t>(</a:t>
            </a:r>
            <a:r>
              <a:rPr lang="ko-KR" altLang="en-US" smtClean="0"/>
              <a:t>서비스의 자동화 돤 설정</a:t>
            </a:r>
            <a:r>
              <a:rPr lang="en-US" altLang="ko-KR" smtClean="0"/>
              <a:t>, </a:t>
            </a:r>
            <a:r>
              <a:rPr lang="ko-KR" altLang="en-US" smtClean="0"/>
              <a:t>관리</a:t>
            </a:r>
            <a:r>
              <a:rPr lang="en-US" altLang="ko-KR" smtClean="0"/>
              <a:t>, </a:t>
            </a:r>
            <a:r>
              <a:rPr lang="ko-KR" altLang="en-US" smtClean="0"/>
              <a:t>조정</a:t>
            </a:r>
            <a:r>
              <a:rPr lang="en-US" altLang="ko-KR" smtClean="0"/>
              <a:t>),</a:t>
            </a:r>
            <a:r>
              <a:rPr lang="ko-KR" altLang="en-US" smtClean="0"/>
              <a:t>  보안</a:t>
            </a:r>
            <a:r>
              <a:rPr lang="en-US" altLang="ko-KR"/>
              <a:t>, </a:t>
            </a:r>
            <a:r>
              <a:rPr lang="ko-KR" altLang="en-US"/>
              <a:t>복구 등의 다양한 서비스들을 사용자에게 </a:t>
            </a:r>
            <a:r>
              <a:rPr lang="ko-KR" altLang="en-US" smtClean="0"/>
              <a:t>온디맨드로 </a:t>
            </a:r>
            <a:r>
              <a:rPr lang="ko-KR" altLang="en-US"/>
              <a:t>제공 할 수 있는 사용자 </a:t>
            </a:r>
            <a:r>
              <a:rPr lang="ko-KR" altLang="en-US" smtClean="0"/>
              <a:t>중심의</a:t>
            </a:r>
            <a:r>
              <a:rPr lang="en-US" altLang="ko-KR" smtClean="0"/>
              <a:t> </a:t>
            </a:r>
            <a:r>
              <a:rPr lang="ko-KR" altLang="en-US"/>
              <a:t>컴퓨팅 환경</a:t>
            </a:r>
            <a:r>
              <a:rPr lang="en-US" altLang="ko-KR"/>
              <a:t>, </a:t>
            </a:r>
            <a:r>
              <a:rPr lang="ko-KR" altLang="en-US"/>
              <a:t>클라우드 서비스를 구축하게 </a:t>
            </a:r>
            <a:r>
              <a:rPr lang="ko-KR" altLang="en-US" smtClean="0"/>
              <a:t>됨</a:t>
            </a:r>
            <a:endParaRPr lang="en-US" altLang="ko-KR" smtClean="0"/>
          </a:p>
          <a:p>
            <a:pPr lvl="2" fontAlgn="base"/>
            <a:r>
              <a:rPr lang="ko-KR" altLang="en-US"/>
              <a:t>그렇다면 무엇이 다르냐하면</a:t>
            </a:r>
            <a:r>
              <a:rPr lang="en-US" altLang="ko-KR"/>
              <a:t>, </a:t>
            </a:r>
            <a:r>
              <a:rPr lang="ko-KR" altLang="en-US"/>
              <a:t>대표적으로 꼽을 수 있는 것이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오케스트레이터</a:t>
            </a:r>
            <a:r>
              <a:rPr lang="en-US" altLang="ko-KR" i="1">
                <a:solidFill>
                  <a:schemeClr val="accent6">
                    <a:lumMod val="75000"/>
                  </a:schemeClr>
                </a:solidFill>
              </a:rPr>
              <a:t>(Orchestrator)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기능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https://postfiles.pstatic.net/MjAyMTAyMjJfMjM5/MDAxNjEzOTU4MDUyMDI3.RldQPXYB5JYJxXX3rJkB2p6ZpesOzWddVWKuxdq8JQMg.C2h-K85wc3k7AKauxk43W_qM9zoaykT-bjtVUMn7wgMg.JPEG.innogrid/0606.jpg?type=w9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944584"/>
            <a:ext cx="3384376" cy="191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115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프로비젼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프로비저닝</a:t>
            </a:r>
            <a:r>
              <a:rPr lang="en-US" altLang="ko-KR">
                <a:solidFill>
                  <a:srgbClr val="0000CC"/>
                </a:solidFill>
              </a:rPr>
              <a:t>(Provisioning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en-US" altLang="ko-KR" smtClean="0"/>
              <a:t>IT </a:t>
            </a:r>
            <a:r>
              <a:rPr lang="ko-KR" altLang="en-US"/>
              <a:t>분야에서 사용자 또는 시스템 요구에 맞춰 </a:t>
            </a:r>
            <a:r>
              <a:rPr lang="en-US" altLang="ko-KR">
                <a:solidFill>
                  <a:srgbClr val="C00000"/>
                </a:solidFill>
              </a:rPr>
              <a:t>IT </a:t>
            </a:r>
            <a:r>
              <a:rPr lang="ko-KR" altLang="en-US">
                <a:solidFill>
                  <a:srgbClr val="C00000"/>
                </a:solidFill>
              </a:rPr>
              <a:t>자원을 준비하고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할당하며 </a:t>
            </a:r>
            <a:r>
              <a:rPr lang="ko-KR" altLang="en-US">
                <a:solidFill>
                  <a:srgbClr val="C00000"/>
                </a:solidFill>
              </a:rPr>
              <a:t>설정하는 일련의 과정</a:t>
            </a:r>
            <a:r>
              <a:rPr lang="ko-KR" altLang="en-US"/>
              <a:t>을 </a:t>
            </a:r>
            <a:r>
              <a:rPr lang="ko-KR" altLang="en-US" smtClean="0"/>
              <a:t>의미</a:t>
            </a:r>
            <a:endParaRPr lang="en-US" altLang="ko-KR" smtClean="0"/>
          </a:p>
          <a:p>
            <a:pPr lvl="2"/>
            <a:r>
              <a:rPr lang="ko-KR" altLang="en-US" smtClean="0"/>
              <a:t>특정 </a:t>
            </a:r>
            <a:r>
              <a:rPr lang="ko-KR" altLang="en-US"/>
              <a:t>서비스나 애플리케이션이 작동하는 데 필요한 인프라</a:t>
            </a:r>
            <a:r>
              <a:rPr lang="en-US" altLang="ko-KR"/>
              <a:t>(</a:t>
            </a:r>
            <a:r>
              <a:rPr lang="ko-KR" altLang="en-US"/>
              <a:t>하드웨어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소프트웨어</a:t>
            </a:r>
            <a:r>
              <a:rPr lang="en-US" altLang="ko-KR"/>
              <a:t>, </a:t>
            </a:r>
            <a:r>
              <a:rPr lang="ko-KR" altLang="en-US"/>
              <a:t>네트워크 등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en-US" altLang="ko-KR"/>
              <a:t>'</a:t>
            </a:r>
            <a:r>
              <a:rPr lang="ko-KR" altLang="en-US"/>
              <a:t>마련해 주는</a:t>
            </a:r>
            <a:r>
              <a:rPr lang="en-US" altLang="ko-KR"/>
              <a:t>' </a:t>
            </a:r>
            <a:r>
              <a:rPr lang="ko-KR" altLang="en-US" smtClean="0"/>
              <a:t>행위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84984"/>
            <a:ext cx="5753100" cy="3439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890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아마존 웹 </a:t>
            </a:r>
            <a:r>
              <a:rPr lang="ko-KR" altLang="en-US" smtClean="0"/>
              <a:t>서비스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08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아마존 웹 서비스 탄생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아마존 웹 서비스</a:t>
            </a:r>
            <a:r>
              <a:rPr lang="en-US" altLang="ko-KR">
                <a:solidFill>
                  <a:srgbClr val="0000CC"/>
                </a:solidFill>
              </a:rPr>
              <a:t>(AWS)</a:t>
            </a:r>
            <a:r>
              <a:rPr lang="ko-KR" altLang="en-US">
                <a:solidFill>
                  <a:srgbClr val="0000CC"/>
                </a:solidFill>
              </a:rPr>
              <a:t>의 </a:t>
            </a:r>
            <a:r>
              <a:rPr lang="ko-KR" altLang="en-US" smtClean="0">
                <a:solidFill>
                  <a:srgbClr val="0000CC"/>
                </a:solidFill>
              </a:rPr>
              <a:t>탄생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 smtClean="0"/>
              <a:t>2000</a:t>
            </a:r>
            <a:r>
              <a:rPr lang="ko-KR" altLang="en-US" smtClean="0"/>
              <a:t>년대 </a:t>
            </a:r>
            <a:r>
              <a:rPr lang="ko-KR" altLang="en-US"/>
              <a:t>초반 </a:t>
            </a:r>
            <a:r>
              <a:rPr lang="ko-KR" altLang="en-US" smtClean="0"/>
              <a:t>클라우드 </a:t>
            </a:r>
            <a:r>
              <a:rPr lang="ko-KR" altLang="en-US"/>
              <a:t>컴퓨팅의 시작을 알린 중요한 </a:t>
            </a:r>
            <a:r>
              <a:rPr lang="ko-KR" altLang="en-US" smtClean="0"/>
              <a:t>전환점이 발생 </a:t>
            </a:r>
            <a:endParaRPr lang="en-US" altLang="ko-KR" smtClean="0"/>
          </a:p>
          <a:p>
            <a:pPr lvl="2"/>
            <a:r>
              <a:rPr lang="ko-KR" altLang="en-US" smtClean="0"/>
              <a:t>아마존닷컴은 </a:t>
            </a:r>
            <a:r>
              <a:rPr lang="en-US" altLang="ko-KR"/>
              <a:t>1990</a:t>
            </a:r>
            <a:r>
              <a:rPr lang="ko-KR" altLang="en-US"/>
              <a:t>년대 후반과 </a:t>
            </a:r>
            <a:r>
              <a:rPr lang="en-US" altLang="ko-KR"/>
              <a:t>2000</a:t>
            </a:r>
            <a:r>
              <a:rPr lang="ko-KR" altLang="en-US"/>
              <a:t>년대 초반에 전자상거래 웹사이트로서 엄청난 속도로 </a:t>
            </a:r>
            <a:r>
              <a:rPr lang="ko-KR" altLang="en-US" smtClean="0"/>
              <a:t>성장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이 </a:t>
            </a:r>
            <a:r>
              <a:rPr lang="ko-KR" altLang="en-US"/>
              <a:t>과정에서 </a:t>
            </a:r>
            <a:r>
              <a:rPr lang="ko-KR" altLang="en-US">
                <a:solidFill>
                  <a:srgbClr val="C00000"/>
                </a:solidFill>
              </a:rPr>
              <a:t>아마존은 </a:t>
            </a:r>
            <a:r>
              <a:rPr lang="ko-KR" altLang="en-US" smtClean="0">
                <a:solidFill>
                  <a:srgbClr val="C00000"/>
                </a:solidFill>
              </a:rPr>
              <a:t>인프라 </a:t>
            </a:r>
            <a:r>
              <a:rPr lang="ko-KR" altLang="en-US">
                <a:solidFill>
                  <a:srgbClr val="C00000"/>
                </a:solidFill>
              </a:rPr>
              <a:t>관련 문제에 </a:t>
            </a:r>
            <a:r>
              <a:rPr lang="ko-KR" altLang="en-US" smtClean="0">
                <a:solidFill>
                  <a:srgbClr val="C00000"/>
                </a:solidFill>
              </a:rPr>
              <a:t>직면</a:t>
            </a:r>
            <a:endParaRPr lang="en-US" altLang="ko-KR" smtClean="0">
              <a:solidFill>
                <a:srgbClr val="C00000"/>
              </a:solidFill>
            </a:endParaRPr>
          </a:p>
          <a:p>
            <a:pPr lvl="3"/>
            <a:r>
              <a:rPr lang="ko-KR" altLang="en-US" sz="1500" smtClean="0">
                <a:solidFill>
                  <a:srgbClr val="006600"/>
                </a:solidFill>
              </a:rPr>
              <a:t>과잉 </a:t>
            </a:r>
            <a:r>
              <a:rPr lang="ko-KR" altLang="en-US" sz="1500">
                <a:solidFill>
                  <a:srgbClr val="006600"/>
                </a:solidFill>
              </a:rPr>
              <a:t>프로비저닝</a:t>
            </a:r>
            <a:r>
              <a:rPr lang="en-US" altLang="ko-KR" sz="1500">
                <a:solidFill>
                  <a:srgbClr val="006600"/>
                </a:solidFill>
              </a:rPr>
              <a:t>(Over-provisioning)</a:t>
            </a:r>
            <a:r>
              <a:rPr lang="ko-KR" altLang="en-US" sz="1500">
                <a:solidFill>
                  <a:srgbClr val="006600"/>
                </a:solidFill>
              </a:rPr>
              <a:t>과 자원 </a:t>
            </a:r>
            <a:r>
              <a:rPr lang="ko-KR" altLang="en-US" sz="1500" smtClean="0">
                <a:solidFill>
                  <a:srgbClr val="006600"/>
                </a:solidFill>
              </a:rPr>
              <a:t>낭비</a:t>
            </a:r>
            <a:endParaRPr lang="en-US" altLang="ko-KR" sz="1500" smtClean="0">
              <a:solidFill>
                <a:srgbClr val="006600"/>
              </a:solidFill>
            </a:endParaRPr>
          </a:p>
          <a:p>
            <a:pPr lvl="3"/>
            <a:r>
              <a:rPr lang="ko-KR" altLang="en-US" sz="1500" smtClean="0">
                <a:solidFill>
                  <a:srgbClr val="006600"/>
                </a:solidFill>
              </a:rPr>
              <a:t>느린 </a:t>
            </a:r>
            <a:r>
              <a:rPr lang="ko-KR" altLang="en-US" sz="1500">
                <a:solidFill>
                  <a:srgbClr val="006600"/>
                </a:solidFill>
              </a:rPr>
              <a:t>개발 및 </a:t>
            </a:r>
            <a:r>
              <a:rPr lang="ko-KR" altLang="en-US" sz="1500" smtClean="0">
                <a:solidFill>
                  <a:srgbClr val="006600"/>
                </a:solidFill>
              </a:rPr>
              <a:t>배포</a:t>
            </a:r>
            <a:endParaRPr lang="en-US" altLang="ko-KR" sz="1500" smtClean="0">
              <a:solidFill>
                <a:srgbClr val="006600"/>
              </a:solidFill>
            </a:endParaRPr>
          </a:p>
          <a:p>
            <a:pPr lvl="3"/>
            <a:r>
              <a:rPr lang="ko-KR" altLang="en-US" sz="1500" smtClean="0">
                <a:solidFill>
                  <a:srgbClr val="006600"/>
                </a:solidFill>
              </a:rPr>
              <a:t>내부 </a:t>
            </a:r>
            <a:r>
              <a:rPr lang="ko-KR" altLang="en-US" sz="1500">
                <a:solidFill>
                  <a:srgbClr val="006600"/>
                </a:solidFill>
              </a:rPr>
              <a:t>표준 </a:t>
            </a:r>
            <a:r>
              <a:rPr lang="ko-KR" altLang="en-US" sz="1500" smtClean="0">
                <a:solidFill>
                  <a:srgbClr val="006600"/>
                </a:solidFill>
              </a:rPr>
              <a:t>부족</a:t>
            </a:r>
            <a:endParaRPr lang="en-US" altLang="ko-KR" sz="1500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이러한 </a:t>
            </a:r>
            <a:r>
              <a:rPr lang="ko-KR" altLang="en-US"/>
              <a:t>문제들을 해결하기 위해 </a:t>
            </a:r>
            <a:r>
              <a:rPr lang="ko-KR" altLang="en-US" smtClean="0"/>
              <a:t>모든 </a:t>
            </a:r>
            <a:r>
              <a:rPr lang="ko-KR" altLang="en-US"/>
              <a:t>아마존 내부 팀들이 데이터를 </a:t>
            </a:r>
            <a:r>
              <a:rPr lang="ko-KR" altLang="en-US" smtClean="0">
                <a:solidFill>
                  <a:srgbClr val="C00000"/>
                </a:solidFill>
              </a:rPr>
              <a:t>서비스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인터페이스</a:t>
            </a:r>
            <a:r>
              <a:rPr lang="en-US" altLang="ko-KR">
                <a:solidFill>
                  <a:srgbClr val="C00000"/>
                </a:solidFill>
              </a:rPr>
              <a:t>(Service Interface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  <a:r>
              <a:rPr lang="ko-KR" altLang="en-US" smtClean="0">
                <a:solidFill>
                  <a:srgbClr val="C00000"/>
                </a:solidFill>
              </a:rPr>
              <a:t>를 </a:t>
            </a:r>
            <a:r>
              <a:rPr lang="ko-KR" altLang="en-US">
                <a:solidFill>
                  <a:srgbClr val="C00000"/>
                </a:solidFill>
              </a:rPr>
              <a:t>통해 </a:t>
            </a:r>
            <a:r>
              <a:rPr lang="ko-KR" altLang="en-US"/>
              <a:t>통신하고</a:t>
            </a:r>
            <a:r>
              <a:rPr lang="en-US" altLang="ko-KR"/>
              <a:t>, </a:t>
            </a:r>
            <a:r>
              <a:rPr lang="ko-KR" altLang="en-US"/>
              <a:t>그 서비스는 예외 없이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외부에서도 </a:t>
            </a:r>
            <a:r>
              <a:rPr lang="ko-KR" altLang="en-US"/>
              <a:t>이용 가능해야 </a:t>
            </a:r>
            <a:r>
              <a:rPr lang="ko-KR" altLang="en-US" smtClean="0"/>
              <a:t>함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ym typeface="Wingdings" panose="05000000000000000000" pitchFamily="2" charset="2"/>
              </a:rPr>
              <a:t>아</a:t>
            </a:r>
            <a:r>
              <a:rPr lang="ko-KR" altLang="en-US" smtClean="0"/>
              <a:t>마존 </a:t>
            </a:r>
            <a:r>
              <a:rPr lang="ko-KR" altLang="en-US"/>
              <a:t>내부의 복잡한 시스템을 모듈화하고</a:t>
            </a:r>
            <a:r>
              <a:rPr lang="en-US" altLang="ko-KR"/>
              <a:t>, </a:t>
            </a:r>
            <a:r>
              <a:rPr lang="ko-KR" altLang="en-US"/>
              <a:t>각 모듈을 독립적인 서비스로 구축하려는 </a:t>
            </a:r>
            <a:r>
              <a:rPr lang="ko-KR" altLang="en-US" smtClean="0"/>
              <a:t>시도였음</a:t>
            </a:r>
            <a:endParaRPr lang="en-US" altLang="ko-KR" smtClean="0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클라우드 서비스로의 </a:t>
            </a:r>
            <a:r>
              <a:rPr lang="ko-KR" altLang="en-US" smtClean="0">
                <a:solidFill>
                  <a:srgbClr val="C00000"/>
                </a:solidFill>
              </a:rPr>
              <a:t>진화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내부적인 </a:t>
            </a:r>
            <a:r>
              <a:rPr lang="ko-KR" altLang="en-US">
                <a:solidFill>
                  <a:srgbClr val="006600"/>
                </a:solidFill>
              </a:rPr>
              <a:t>서비스 지향 아키텍처</a:t>
            </a:r>
            <a:r>
              <a:rPr lang="en-US" altLang="ko-KR">
                <a:solidFill>
                  <a:srgbClr val="006600"/>
                </a:solidFill>
              </a:rPr>
              <a:t>(Service-Oriented Architecture, SOA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  <a:r>
              <a:rPr lang="ko-KR" altLang="en-US" smtClean="0">
                <a:solidFill>
                  <a:srgbClr val="006600"/>
                </a:solidFill>
              </a:rPr>
              <a:t> 구축을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/>
              <a:t>아마존닷컴 </a:t>
            </a:r>
            <a:r>
              <a:rPr lang="ko-KR" altLang="en-US"/>
              <a:t>웹사이트 운영에만 국한될 필요가 </a:t>
            </a:r>
            <a:r>
              <a:rPr lang="ko-KR" altLang="en-US" smtClean="0"/>
              <a:t>없음을 깨달음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다른 </a:t>
            </a:r>
            <a:r>
              <a:rPr lang="ko-KR" altLang="en-US"/>
              <a:t>기업들도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아마존과 </a:t>
            </a:r>
            <a:r>
              <a:rPr lang="ko-KR" altLang="en-US"/>
              <a:t>비슷한 인프라 문제로 어려움을 겪고 있으며</a:t>
            </a:r>
            <a:r>
              <a:rPr lang="en-US" altLang="ko-KR"/>
              <a:t>, </a:t>
            </a:r>
            <a:r>
              <a:rPr lang="ko-KR" altLang="en-US"/>
              <a:t>아마존이 이 인프라를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웹 </a:t>
            </a:r>
            <a:r>
              <a:rPr lang="ko-KR" altLang="en-US"/>
              <a:t>서비스 형태로 제공함으로써 새로운 사업 기회를 만들 수 </a:t>
            </a:r>
            <a:r>
              <a:rPr lang="ko-KR" altLang="en-US" smtClean="0"/>
              <a:t>있음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이러한 </a:t>
            </a:r>
            <a:r>
              <a:rPr lang="ko-KR" altLang="en-US"/>
              <a:t>비전을 바탕으로 아마존은 </a:t>
            </a:r>
            <a:r>
              <a:rPr lang="ko-KR" altLang="en-US">
                <a:solidFill>
                  <a:srgbClr val="006600"/>
                </a:solidFill>
              </a:rPr>
              <a:t>자사의 강력한 인프라를 외부 개발자와 기업에 제공하기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/>
              <a:t>시작했음</a:t>
            </a:r>
            <a:endParaRPr lang="en-US" altLang="ko-KR"/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AWS</a:t>
            </a:r>
            <a:r>
              <a:rPr lang="ko-KR" altLang="en-US">
                <a:solidFill>
                  <a:srgbClr val="C00000"/>
                </a:solidFill>
              </a:rPr>
              <a:t>의 공식 </a:t>
            </a:r>
            <a:r>
              <a:rPr lang="ko-KR" altLang="en-US" smtClean="0">
                <a:solidFill>
                  <a:srgbClr val="C00000"/>
                </a:solidFill>
              </a:rPr>
              <a:t>출시 </a:t>
            </a:r>
            <a:r>
              <a:rPr lang="en-US" altLang="ko-KR" smtClean="0"/>
              <a:t>- AWS</a:t>
            </a:r>
            <a:r>
              <a:rPr lang="ko-KR" altLang="en-US"/>
              <a:t>는 여러 단계에 걸쳐 서비스를 </a:t>
            </a:r>
            <a:r>
              <a:rPr lang="ko-KR" altLang="en-US" smtClean="0"/>
              <a:t>공개</a:t>
            </a:r>
            <a:endParaRPr lang="en-US" altLang="ko-KR"/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916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아마존 웹 서비스 탄생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아마존 웹 서비스</a:t>
            </a:r>
            <a:r>
              <a:rPr lang="en-US" altLang="ko-KR">
                <a:solidFill>
                  <a:srgbClr val="0000CC"/>
                </a:solidFill>
              </a:rPr>
              <a:t>(AWS)</a:t>
            </a:r>
            <a:r>
              <a:rPr lang="ko-KR" altLang="en-US">
                <a:solidFill>
                  <a:srgbClr val="0000CC"/>
                </a:solidFill>
              </a:rPr>
              <a:t>의 탄생</a:t>
            </a:r>
            <a:endParaRPr lang="en-US" altLang="ko-KR">
              <a:solidFill>
                <a:srgbClr val="0000CC"/>
              </a:solidFill>
            </a:endParaRPr>
          </a:p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99288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1624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아마존 웹 서비스 </a:t>
            </a:r>
            <a:r>
              <a:rPr lang="ko-KR" altLang="en-US" b="1" smtClean="0"/>
              <a:t>탄생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클라우드 컴퓨팅을 배워야 하는 이유 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 smtClean="0"/>
              <a:t>AWS </a:t>
            </a:r>
            <a:r>
              <a:rPr lang="ko-KR" altLang="en-US"/>
              <a:t>연봉 </a:t>
            </a:r>
          </a:p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403244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180" y="2420888"/>
            <a:ext cx="358140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806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아마존 웹 서비스 탄생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클라우드 컴퓨팅을 배워야 하는 이유 </a:t>
            </a:r>
            <a:endParaRPr lang="en-US" altLang="ko-KR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이미 </a:t>
            </a:r>
            <a:r>
              <a:rPr lang="ko-KR" altLang="en-US"/>
              <a:t>많은 기업이 클라우드를 도입하거나 도입을 검토 중</a:t>
            </a:r>
          </a:p>
          <a:p>
            <a:pPr lvl="1"/>
            <a:r>
              <a:rPr lang="en-US" altLang="ko-KR" smtClean="0"/>
              <a:t>H/W</a:t>
            </a:r>
            <a:r>
              <a:rPr lang="ko-KR" altLang="en-US"/>
              <a:t>를 직접 구매해서 데이터 센터에 넣고 운영 관리하지 않고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rgbClr val="C00000"/>
                </a:solidFill>
              </a:rPr>
              <a:t>클라우드 서비스에 빌려서 </a:t>
            </a:r>
            <a:r>
              <a:rPr lang="ko-KR" altLang="en-US">
                <a:solidFill>
                  <a:srgbClr val="C00000"/>
                </a:solidFill>
              </a:rPr>
              <a:t>비즈니스 목표에 맞춰 개발에 중점</a:t>
            </a:r>
          </a:p>
          <a:p>
            <a:pPr lvl="1"/>
            <a:r>
              <a:rPr lang="ko-KR" altLang="en-US" smtClean="0"/>
              <a:t>빅데이터나 </a:t>
            </a:r>
            <a:r>
              <a:rPr lang="ko-KR" altLang="en-US"/>
              <a:t>인공지능</a:t>
            </a:r>
            <a:r>
              <a:rPr lang="en-US" altLang="ko-KR"/>
              <a:t>, </a:t>
            </a:r>
            <a:r>
              <a:rPr lang="ko-KR" altLang="en-US"/>
              <a:t>메타버스</a:t>
            </a:r>
            <a:r>
              <a:rPr lang="en-US" altLang="ko-KR"/>
              <a:t>(AR/VR/XR)</a:t>
            </a:r>
            <a:r>
              <a:rPr lang="ko-KR" altLang="en-US"/>
              <a:t>등 새로운 신기술을 바로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적용할 </a:t>
            </a:r>
            <a:r>
              <a:rPr lang="ko-KR" altLang="en-US"/>
              <a:t>수 있음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17964"/>
            <a:ext cx="7632848" cy="322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043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클라우드 컴퓨팅의</a:t>
            </a:r>
            <a:br>
              <a:rPr lang="ko-KR" altLang="en-US"/>
            </a:br>
            <a:r>
              <a:rPr lang="ko-KR" altLang="en-US"/>
              <a:t>장점과 혜택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46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장점과 </a:t>
            </a:r>
            <a:r>
              <a:rPr lang="ko-KR" altLang="en-US" smtClean="0"/>
              <a:t>혜택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자본비용을 가변비용으로 대체 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자본비용을 가변비용</a:t>
            </a:r>
            <a:r>
              <a:rPr lang="en-US" altLang="ko-KR" smtClean="0"/>
              <a:t>(</a:t>
            </a:r>
            <a:r>
              <a:rPr lang="ko-KR" altLang="en-US"/>
              <a:t>서비스 제공량이 증가하거나 감소함에 따라 총액이 비례하여 변동하는 </a:t>
            </a:r>
            <a:r>
              <a:rPr lang="ko-KR" altLang="en-US" smtClean="0"/>
              <a:t>비용</a:t>
            </a:r>
            <a:r>
              <a:rPr lang="en-US" altLang="ko-KR" smtClean="0"/>
              <a:t>)</a:t>
            </a:r>
            <a:r>
              <a:rPr lang="ko-KR" altLang="en-US" smtClean="0"/>
              <a:t>으로 </a:t>
            </a:r>
            <a:r>
              <a:rPr lang="ko-KR" altLang="en-US"/>
              <a:t>대체한다는 것은 기업의 비용 구조를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변화시키려는 </a:t>
            </a:r>
            <a:r>
              <a:rPr lang="ko-KR" altLang="en-US"/>
              <a:t>전략적 의도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96952"/>
            <a:ext cx="7053808" cy="297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28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클라우딩 컴퓨팅의 용어 및 개념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6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장점과 혜택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거대한규모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/>
              <a:t>모든 고객으로부터 집계된 사용량 덕분에</a:t>
            </a:r>
            <a:r>
              <a:rPr lang="en-US" altLang="ko-KR"/>
              <a:t>, </a:t>
            </a:r>
            <a:r>
              <a:rPr lang="ko-KR" altLang="en-US"/>
              <a:t>클라우드는 고객을 대상으로 더 높은 수준의 </a:t>
            </a:r>
            <a:r>
              <a:rPr lang="ko-KR" altLang="en-US" smtClean="0">
                <a:solidFill>
                  <a:srgbClr val="C00000"/>
                </a:solidFill>
              </a:rPr>
              <a:t>규모의 </a:t>
            </a:r>
            <a:r>
              <a:rPr lang="ko-KR" altLang="en-US">
                <a:solidFill>
                  <a:srgbClr val="C00000"/>
                </a:solidFill>
              </a:rPr>
              <a:t>경제를 실현하고 </a:t>
            </a:r>
            <a:r>
              <a:rPr lang="ko-KR" altLang="en-US"/>
              <a:t>비용 절감의 혜택을 고객들에게 </a:t>
            </a:r>
            <a:r>
              <a:rPr lang="ko-KR" altLang="en-US" smtClean="0"/>
              <a:t>돌려줌</a:t>
            </a: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996952"/>
            <a:ext cx="6624736" cy="281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454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장점과 혜택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용량 </a:t>
            </a:r>
            <a:r>
              <a:rPr lang="ko-KR" altLang="en-US" smtClean="0">
                <a:solidFill>
                  <a:srgbClr val="0000CC"/>
                </a:solidFill>
              </a:rPr>
              <a:t>추정 불필요</a:t>
            </a:r>
            <a:endParaRPr lang="ko-KR" altLang="en-US">
              <a:solidFill>
                <a:srgbClr val="0000CC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01" y="2060848"/>
            <a:ext cx="7851626" cy="3180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6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장점과 혜택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속도 및 대응력 향상</a:t>
            </a:r>
            <a:endParaRPr lang="ko-KR" altLang="en-US">
              <a:solidFill>
                <a:srgbClr val="0000C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32856"/>
            <a:ext cx="6931149" cy="288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859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장점과 혜택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데이터 센터 운영 및 유지관리에 비용을 투자 </a:t>
            </a:r>
            <a:r>
              <a:rPr lang="ko-KR" altLang="en-US">
                <a:solidFill>
                  <a:srgbClr val="0000CC"/>
                </a:solidFill>
              </a:rPr>
              <a:t>불필요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17" y="2132856"/>
            <a:ext cx="7209284" cy="2689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078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장점과 혜택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몇 분만에 전 세계에 배포</a:t>
            </a:r>
            <a:endParaRPr lang="ko-KR" altLang="en-US">
              <a:solidFill>
                <a:srgbClr val="0000CC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704856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976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주요 서비스 특징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439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컴퓨팅 및 네트워킹 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컴퓨팅 </a:t>
            </a:r>
            <a:r>
              <a:rPr lang="ko-KR" altLang="en-US" smtClean="0">
                <a:solidFill>
                  <a:srgbClr val="0000CC"/>
                </a:solidFill>
              </a:rPr>
              <a:t>서비스</a:t>
            </a:r>
            <a:r>
              <a:rPr lang="en-US" altLang="ko-KR" smtClean="0">
                <a:solidFill>
                  <a:srgbClr val="0000CC"/>
                </a:solidFill>
              </a:rPr>
              <a:t>(</a:t>
            </a:r>
            <a:r>
              <a:rPr lang="en-US" altLang="ko-KR">
                <a:solidFill>
                  <a:srgbClr val="0000CC"/>
                </a:solidFill>
              </a:rPr>
              <a:t>Compute Services)</a:t>
            </a:r>
          </a:p>
          <a:p>
            <a:pPr lvl="1"/>
            <a:r>
              <a:rPr lang="ko-KR" altLang="en-US" smtClean="0"/>
              <a:t>애플리케이션을 </a:t>
            </a:r>
            <a:r>
              <a:rPr lang="ko-KR" altLang="en-US"/>
              <a:t>실행하고 데이터를 처리하는 데 필요한 </a:t>
            </a:r>
            <a:r>
              <a:rPr lang="ko-KR" altLang="en-US">
                <a:solidFill>
                  <a:srgbClr val="C00000"/>
                </a:solidFill>
              </a:rPr>
              <a:t>가상 서버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컨테이너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서버리스 함수 등을 </a:t>
            </a:r>
            <a:r>
              <a:rPr lang="ko-KR" altLang="en-US" smtClean="0"/>
              <a:t>제공</a:t>
            </a:r>
            <a:endParaRPr lang="en-US" altLang="ko-KR" smtClean="0"/>
          </a:p>
          <a:p>
            <a:pPr lvl="2"/>
            <a:r>
              <a:rPr lang="en-US" altLang="ko-KR" sz="1400" smtClean="0"/>
              <a:t>Amazon </a:t>
            </a:r>
            <a:r>
              <a:rPr lang="en-US" altLang="ko-KR" sz="1400"/>
              <a:t>EC2 (Elastic Compute Cloud</a:t>
            </a:r>
            <a:r>
              <a:rPr lang="en-US" altLang="ko-KR" sz="1400" smtClean="0"/>
              <a:t>), AWS Lambda, Amazon </a:t>
            </a:r>
            <a:r>
              <a:rPr lang="en-US" altLang="ko-KR" sz="1400"/>
              <a:t>ECS (Elastic Container Service</a:t>
            </a:r>
            <a:r>
              <a:rPr lang="en-US" altLang="ko-KR" sz="1400" smtClean="0"/>
              <a:t>)/Amazon EKS(Elastic </a:t>
            </a:r>
            <a:r>
              <a:rPr lang="en-US" altLang="ko-KR" sz="1400"/>
              <a:t>Kubernetes Service</a:t>
            </a:r>
            <a:r>
              <a:rPr lang="en-US" altLang="ko-KR" sz="1400" smtClean="0"/>
              <a:t>), AWS </a:t>
            </a:r>
            <a:r>
              <a:rPr lang="en-US" altLang="ko-KR" sz="1400"/>
              <a:t>Elastic </a:t>
            </a:r>
            <a:r>
              <a:rPr lang="en-US" altLang="ko-KR" sz="1400" smtClean="0"/>
              <a:t>Beanstalk…</a:t>
            </a:r>
          </a:p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네트워킹 </a:t>
            </a:r>
            <a:r>
              <a:rPr lang="ko-KR" altLang="en-US" smtClean="0">
                <a:solidFill>
                  <a:srgbClr val="0000CC"/>
                </a:solidFill>
              </a:rPr>
              <a:t>서비스</a:t>
            </a:r>
            <a:r>
              <a:rPr lang="en-US" altLang="ko-KR" smtClean="0">
                <a:solidFill>
                  <a:srgbClr val="0000CC"/>
                </a:solidFill>
              </a:rPr>
              <a:t>(</a:t>
            </a:r>
            <a:r>
              <a:rPr lang="en-US" altLang="ko-KR">
                <a:solidFill>
                  <a:srgbClr val="0000CC"/>
                </a:solidFill>
              </a:rPr>
              <a:t>Networking Services)</a:t>
            </a:r>
          </a:p>
          <a:p>
            <a:pPr lvl="1"/>
            <a:r>
              <a:rPr lang="en-US" altLang="ko-KR" smtClean="0"/>
              <a:t>AWS </a:t>
            </a:r>
            <a:r>
              <a:rPr lang="ko-KR" altLang="en-US"/>
              <a:t>클라우드 내에서 안전하고 </a:t>
            </a:r>
            <a:r>
              <a:rPr lang="ko-KR" altLang="en-US">
                <a:solidFill>
                  <a:srgbClr val="C00000"/>
                </a:solidFill>
              </a:rPr>
              <a:t>확장 가능한 네트워크 환경을 구축하고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온프레미스 환경과 연결하며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트래픽을 효율적으로 관리하는 데 </a:t>
            </a:r>
            <a:r>
              <a:rPr lang="ko-KR" altLang="en-US"/>
              <a:t>사용</a:t>
            </a:r>
          </a:p>
          <a:p>
            <a:pPr lvl="2"/>
            <a:r>
              <a:rPr lang="en-US" altLang="ko-KR" sz="1400"/>
              <a:t>Amazon VPC (Virtual Private Cloud</a:t>
            </a:r>
            <a:r>
              <a:rPr lang="en-US" altLang="ko-KR" sz="1400" smtClean="0"/>
              <a:t>), Elastic </a:t>
            </a:r>
            <a:r>
              <a:rPr lang="en-US" altLang="ko-KR" sz="1400"/>
              <a:t>Load Balancing (ELB</a:t>
            </a:r>
            <a:r>
              <a:rPr lang="en-US" altLang="ko-KR" sz="1400" smtClean="0"/>
              <a:t>), Amazon </a:t>
            </a:r>
            <a:r>
              <a:rPr lang="en-US" altLang="ko-KR" sz="1400"/>
              <a:t>Route </a:t>
            </a:r>
            <a:r>
              <a:rPr lang="en-US" altLang="ko-KR" sz="1400" smtClean="0"/>
              <a:t>53…</a:t>
            </a:r>
            <a:endParaRPr lang="ko-KR" altLang="en-US" sz="1400"/>
          </a:p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797152"/>
            <a:ext cx="627848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7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스토리지 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AWS(Amazon Web Services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다양한 </a:t>
            </a:r>
            <a:r>
              <a:rPr lang="ko-KR" altLang="en-US"/>
              <a:t>유형의 데이터를 </a:t>
            </a:r>
            <a:r>
              <a:rPr lang="ko-KR" altLang="en-US">
                <a:solidFill>
                  <a:srgbClr val="C00000"/>
                </a:solidFill>
              </a:rPr>
              <a:t>저장하고 관리하기 위한 광범위한 스토리지 서비스를 </a:t>
            </a:r>
            <a:r>
              <a:rPr lang="ko-KR" altLang="en-US" smtClean="0"/>
              <a:t>제공</a:t>
            </a:r>
            <a:endParaRPr lang="en-US" altLang="ko-KR" smtClean="0"/>
          </a:p>
          <a:p>
            <a:pPr lvl="2"/>
            <a:r>
              <a:rPr lang="ko-KR" altLang="en-US" sz="1400" smtClean="0"/>
              <a:t>객체 </a:t>
            </a:r>
            <a:r>
              <a:rPr lang="ko-KR" altLang="en-US" sz="1400"/>
              <a:t>스토리지</a:t>
            </a:r>
            <a:r>
              <a:rPr lang="en-US" altLang="ko-KR" sz="1400"/>
              <a:t>: Amazon S3 (Simple Storage Service</a:t>
            </a:r>
            <a:r>
              <a:rPr lang="en-US" altLang="ko-KR" sz="1400" smtClean="0"/>
              <a:t>)</a:t>
            </a:r>
          </a:p>
          <a:p>
            <a:pPr lvl="2"/>
            <a:r>
              <a:rPr lang="ko-KR" altLang="en-US" sz="1400"/>
              <a:t>블록 스토리지</a:t>
            </a:r>
            <a:r>
              <a:rPr lang="en-US" altLang="ko-KR" sz="1400"/>
              <a:t>: Amazon EBS (Elastic Block Store</a:t>
            </a:r>
            <a:r>
              <a:rPr lang="en-US" altLang="ko-KR" sz="1400" smtClean="0"/>
              <a:t>)</a:t>
            </a:r>
          </a:p>
          <a:p>
            <a:pPr lvl="2"/>
            <a:r>
              <a:rPr lang="ko-KR" altLang="en-US" sz="1400"/>
              <a:t>파일 스토리지</a:t>
            </a:r>
            <a:r>
              <a:rPr lang="en-US" altLang="ko-KR" sz="1400"/>
              <a:t>: Amazon EFS (Elastic File System</a:t>
            </a:r>
            <a:r>
              <a:rPr lang="en-US" altLang="ko-KR" sz="1400" smtClean="0"/>
              <a:t>)</a:t>
            </a:r>
          </a:p>
          <a:p>
            <a:pPr lvl="2"/>
            <a:r>
              <a:rPr lang="ko-KR" altLang="en-US" sz="1400"/>
              <a:t>아카이브 스토리지</a:t>
            </a:r>
            <a:r>
              <a:rPr lang="en-US" altLang="ko-KR" sz="1400"/>
              <a:t>: Amazon S3 Glacier (S3 Glacier Flexible Retrieval / S3 Glacier Deep Archive</a:t>
            </a:r>
            <a:r>
              <a:rPr lang="en-US" altLang="ko-KR" sz="1400" smtClean="0"/>
              <a:t>)</a:t>
            </a:r>
          </a:p>
          <a:p>
            <a:pPr lvl="2"/>
            <a:r>
              <a:rPr lang="ko-KR" altLang="en-US" sz="1400"/>
              <a:t>하이브리드 클라우드 스토리지</a:t>
            </a:r>
            <a:r>
              <a:rPr lang="en-US" altLang="ko-KR" sz="1400"/>
              <a:t>: AWS Storage Gateway</a:t>
            </a:r>
            <a:endParaRPr lang="ko-KR" altLang="en-US" sz="140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437112"/>
            <a:ext cx="7704856" cy="138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713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데이터베이스</a:t>
            </a:r>
            <a:r>
              <a:rPr lang="en-US" altLang="ko-KR" b="1"/>
              <a:t>, </a:t>
            </a:r>
            <a:r>
              <a:rPr lang="ko-KR" altLang="en-US" b="1"/>
              <a:t>데이터 분석 및 인공지능 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데이터베이스 서비스</a:t>
            </a:r>
          </a:p>
          <a:p>
            <a:pPr lvl="1"/>
            <a:r>
              <a:rPr lang="ko-KR" altLang="en-US" smtClean="0"/>
              <a:t>다양한 </a:t>
            </a:r>
            <a:r>
              <a:rPr lang="ko-KR" altLang="en-US"/>
              <a:t>워크로드와 사용 사례에 맞춰 최적화된 목적별</a:t>
            </a:r>
            <a:r>
              <a:rPr lang="en-US" altLang="ko-KR"/>
              <a:t>(purpose-built)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rgbClr val="C00000"/>
                </a:solidFill>
              </a:rPr>
              <a:t>데이터베이스를</a:t>
            </a:r>
            <a:r>
              <a:rPr lang="ko-KR" altLang="en-US" smtClean="0"/>
              <a:t> 제공</a:t>
            </a:r>
            <a:endParaRPr lang="en-US" altLang="ko-KR" smtClean="0"/>
          </a:p>
          <a:p>
            <a:pPr lvl="2"/>
            <a:r>
              <a:rPr lang="en-US" altLang="ko-KR" sz="1400"/>
              <a:t>Amazon RDS (Relational Database Service</a:t>
            </a:r>
            <a:r>
              <a:rPr lang="en-US" altLang="ko-KR" sz="1400" smtClean="0"/>
              <a:t>)</a:t>
            </a:r>
          </a:p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데이터 분석 서비스</a:t>
            </a:r>
          </a:p>
          <a:p>
            <a:pPr lvl="1"/>
            <a:r>
              <a:rPr lang="ko-KR" altLang="en-US" smtClean="0"/>
              <a:t>데이터 </a:t>
            </a:r>
            <a:r>
              <a:rPr lang="ko-KR" altLang="en-US"/>
              <a:t>수집부터 처리</a:t>
            </a:r>
            <a:r>
              <a:rPr lang="en-US" altLang="ko-KR"/>
              <a:t>, </a:t>
            </a:r>
            <a:r>
              <a:rPr lang="ko-KR" altLang="en-US"/>
              <a:t>저장</a:t>
            </a:r>
            <a:r>
              <a:rPr lang="en-US" altLang="ko-KR"/>
              <a:t>, </a:t>
            </a:r>
            <a:r>
              <a:rPr lang="ko-KR" altLang="en-US"/>
              <a:t>분석</a:t>
            </a:r>
            <a:r>
              <a:rPr lang="en-US" altLang="ko-KR"/>
              <a:t>, </a:t>
            </a:r>
            <a:r>
              <a:rPr lang="ko-KR" altLang="en-US"/>
              <a:t>시각화에 이르는 전 과정에 필요한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다양한 </a:t>
            </a:r>
            <a:r>
              <a:rPr lang="ko-KR" altLang="en-US">
                <a:solidFill>
                  <a:srgbClr val="C00000"/>
                </a:solidFill>
              </a:rPr>
              <a:t>데이터 분석 서비스를 </a:t>
            </a:r>
            <a:r>
              <a:rPr lang="ko-KR" altLang="en-US" smtClean="0"/>
              <a:t>제공</a:t>
            </a:r>
            <a:endParaRPr lang="en-US" altLang="ko-KR"/>
          </a:p>
          <a:p>
            <a:pPr lvl="2"/>
            <a:r>
              <a:rPr lang="en-US" altLang="ko-KR" sz="1400"/>
              <a:t>Amazon </a:t>
            </a:r>
            <a:r>
              <a:rPr lang="en-US" altLang="ko-KR" sz="1400" smtClean="0"/>
              <a:t>Kinesis</a:t>
            </a:r>
            <a:endParaRPr lang="ko-KR" altLang="en-US" sz="1400"/>
          </a:p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인공지능</a:t>
            </a:r>
            <a:r>
              <a:rPr lang="en-US" altLang="ko-KR">
                <a:solidFill>
                  <a:srgbClr val="0000CC"/>
                </a:solidFill>
              </a:rPr>
              <a:t>(AI) </a:t>
            </a:r>
            <a:r>
              <a:rPr lang="ko-KR" altLang="en-US">
                <a:solidFill>
                  <a:srgbClr val="0000CC"/>
                </a:solidFill>
              </a:rPr>
              <a:t>및 머신러닝</a:t>
            </a:r>
            <a:r>
              <a:rPr lang="en-US" altLang="ko-KR">
                <a:solidFill>
                  <a:srgbClr val="0000CC"/>
                </a:solidFill>
              </a:rPr>
              <a:t>(ML) </a:t>
            </a:r>
            <a:r>
              <a:rPr lang="ko-KR" altLang="en-US">
                <a:solidFill>
                  <a:srgbClr val="0000CC"/>
                </a:solidFill>
              </a:rPr>
              <a:t>서비스</a:t>
            </a:r>
          </a:p>
          <a:p>
            <a:pPr lvl="1"/>
            <a:r>
              <a:rPr lang="ko-KR" altLang="en-US" smtClean="0"/>
              <a:t>다양한 </a:t>
            </a:r>
            <a:r>
              <a:rPr lang="ko-KR" altLang="en-US"/>
              <a:t>수준의 </a:t>
            </a:r>
            <a:r>
              <a:rPr lang="en-US" altLang="ko-KR">
                <a:solidFill>
                  <a:srgbClr val="C00000"/>
                </a:solidFill>
              </a:rPr>
              <a:t>AI/ML </a:t>
            </a:r>
            <a:r>
              <a:rPr lang="ko-KR" altLang="en-US">
                <a:solidFill>
                  <a:srgbClr val="C00000"/>
                </a:solidFill>
              </a:rPr>
              <a:t>서비스를 </a:t>
            </a:r>
            <a:r>
              <a:rPr lang="ko-KR" altLang="en-US"/>
              <a:t>제공하여</a:t>
            </a:r>
            <a:r>
              <a:rPr lang="en-US" altLang="ko-KR"/>
              <a:t>, </a:t>
            </a:r>
            <a:r>
              <a:rPr lang="ko-KR" altLang="en-US"/>
              <a:t>전문가부터 비전문가까지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인공지능 </a:t>
            </a:r>
            <a:r>
              <a:rPr lang="ko-KR" altLang="en-US"/>
              <a:t>기술을 쉽게 활용할 수 있도록 </a:t>
            </a:r>
            <a:r>
              <a:rPr lang="ko-KR" altLang="en-US" smtClean="0"/>
              <a:t>도움</a:t>
            </a:r>
            <a:endParaRPr lang="en-US" altLang="ko-KR"/>
          </a:p>
          <a:p>
            <a:pPr lvl="2"/>
            <a:r>
              <a:rPr lang="en-US" altLang="ko-KR" sz="1400"/>
              <a:t>Amazon </a:t>
            </a:r>
            <a:r>
              <a:rPr lang="en-US" altLang="ko-KR" sz="1400" smtClean="0"/>
              <a:t>SageMaker</a:t>
            </a:r>
            <a:endParaRPr lang="ko-KR" altLang="en-US" sz="1400"/>
          </a:p>
          <a:p>
            <a:pPr lvl="2"/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301208"/>
            <a:ext cx="583264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3466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AWS </a:t>
            </a:r>
            <a:r>
              <a:rPr lang="ko-KR" altLang="en-US" b="1" smtClean="0"/>
              <a:t>모든 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hlinkClick r:id="rId2"/>
              </a:rPr>
              <a:t>콘솔 </a:t>
            </a:r>
            <a:r>
              <a:rPr lang="ko-KR" altLang="en-US" smtClean="0">
                <a:hlinkClick r:id="rId2"/>
              </a:rPr>
              <a:t>홈</a:t>
            </a:r>
            <a:r>
              <a:rPr lang="en-US" altLang="ko-KR" smtClean="0"/>
              <a:t>&gt;</a:t>
            </a:r>
            <a:r>
              <a:rPr lang="ko-KR" altLang="en-US" smtClean="0"/>
              <a:t>모든 </a:t>
            </a:r>
            <a:r>
              <a:rPr lang="ko-KR" altLang="en-US"/>
              <a:t>서비스</a:t>
            </a:r>
          </a:p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2132856"/>
            <a:ext cx="799288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91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고가용성과 장애 내구성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0000CC"/>
                </a:solidFill>
              </a:rPr>
              <a:t>고가용성</a:t>
            </a:r>
            <a:r>
              <a:rPr lang="en-US" altLang="ko-KR">
                <a:solidFill>
                  <a:srgbClr val="0000CC"/>
                </a:solidFill>
              </a:rPr>
              <a:t>(High Availability, HA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시스템이나 </a:t>
            </a:r>
            <a:r>
              <a:rPr lang="ko-KR" altLang="en-US"/>
              <a:t>서비스가 </a:t>
            </a:r>
            <a:r>
              <a:rPr lang="ko-KR" altLang="en-US">
                <a:solidFill>
                  <a:srgbClr val="C00000"/>
                </a:solidFill>
              </a:rPr>
              <a:t>장애 발생 시에도 지속적으로 정상적인 서비스를 제공</a:t>
            </a:r>
            <a:r>
              <a:rPr lang="ko-KR" altLang="en-US"/>
              <a:t>할 수 있는 </a:t>
            </a:r>
            <a:r>
              <a:rPr lang="ko-KR" altLang="en-US" smtClean="0"/>
              <a:t>능력</a:t>
            </a:r>
            <a:endParaRPr lang="en-US" altLang="ko-KR" smtClean="0"/>
          </a:p>
          <a:p>
            <a:pPr lvl="2"/>
            <a:r>
              <a:rPr lang="ko-KR" altLang="en-US" smtClean="0"/>
              <a:t>단일 </a:t>
            </a:r>
            <a:r>
              <a:rPr lang="ko-KR" altLang="en-US"/>
              <a:t>장애 지점</a:t>
            </a:r>
            <a:r>
              <a:rPr lang="en-US" altLang="ko-KR"/>
              <a:t>(Single Point of Failure, SPOF)</a:t>
            </a:r>
            <a:r>
              <a:rPr lang="ko-KR" altLang="en-US"/>
              <a:t>을 최소화하여 시스템의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다운타임을 </a:t>
            </a:r>
            <a:r>
              <a:rPr lang="ko-KR" altLang="en-US"/>
              <a:t>줄이고</a:t>
            </a:r>
            <a:r>
              <a:rPr lang="en-US" altLang="ko-KR"/>
              <a:t>, </a:t>
            </a:r>
            <a:r>
              <a:rPr lang="ko-KR" altLang="en-US"/>
              <a:t>사용자에게 끊김 없는 접근성을 보장하는 것을 목표로 </a:t>
            </a:r>
            <a:r>
              <a:rPr lang="ko-KR" altLang="en-US" smtClean="0"/>
              <a:t>함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왜 </a:t>
            </a:r>
            <a:r>
              <a:rPr lang="ko-KR" altLang="en-US">
                <a:solidFill>
                  <a:srgbClr val="C00000"/>
                </a:solidFill>
              </a:rPr>
              <a:t>고가용성이 중요한가요</a:t>
            </a:r>
            <a:r>
              <a:rPr lang="en-US" altLang="ko-KR">
                <a:solidFill>
                  <a:srgbClr val="C00000"/>
                </a:solidFill>
              </a:rPr>
              <a:t>?</a:t>
            </a:r>
            <a:endParaRPr lang="ko-KR" altLang="en-US">
              <a:solidFill>
                <a:srgbClr val="C00000"/>
              </a:solidFill>
            </a:endParaRPr>
          </a:p>
          <a:p>
            <a:pPr lvl="2"/>
            <a:r>
              <a:rPr lang="ko-KR" altLang="en-US"/>
              <a:t>현대의 비즈니스 환경에서 시스템의 다운타임은 곧 매출 손실</a:t>
            </a:r>
            <a:r>
              <a:rPr lang="en-US" altLang="ko-KR"/>
              <a:t>, </a:t>
            </a:r>
            <a:r>
              <a:rPr lang="ko-KR" altLang="en-US"/>
              <a:t>고객 불만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브랜드 </a:t>
            </a:r>
            <a:r>
              <a:rPr lang="ko-KR" altLang="en-US"/>
              <a:t>이미지 손상 등 심각한 결과를 초래할 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r>
              <a:rPr lang="ko-KR" altLang="en-US" smtClean="0"/>
              <a:t>특히 </a:t>
            </a:r>
            <a:r>
              <a:rPr lang="en-US" altLang="ko-KR"/>
              <a:t>24</a:t>
            </a:r>
            <a:r>
              <a:rPr lang="ko-KR" altLang="en-US"/>
              <a:t>시간 </a:t>
            </a:r>
            <a:r>
              <a:rPr lang="en-US" altLang="ko-KR"/>
              <a:t>365</a:t>
            </a:r>
            <a:r>
              <a:rPr lang="ko-KR" altLang="en-US"/>
              <a:t>일 운영되어야 하는 온라인 서비스</a:t>
            </a:r>
            <a:r>
              <a:rPr lang="en-US" altLang="ko-KR"/>
              <a:t>, </a:t>
            </a:r>
            <a:r>
              <a:rPr lang="ko-KR" altLang="en-US"/>
              <a:t>금융 시스템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의료 </a:t>
            </a:r>
            <a:r>
              <a:rPr lang="ko-KR" altLang="en-US"/>
              <a:t>시스템 등에서는 고가용성이 </a:t>
            </a:r>
            <a:r>
              <a:rPr lang="ko-KR" altLang="en-US" smtClean="0"/>
              <a:t>필수적임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2680310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구조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-AWS </a:t>
            </a:r>
            <a:r>
              <a:rPr lang="ko-KR" altLang="en-US" smtClean="0"/>
              <a:t>글로벌 인프라</a:t>
            </a:r>
            <a:r>
              <a:rPr lang="en-US" altLang="ko-KR" smtClean="0"/>
              <a:t>-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8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리전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리전</a:t>
            </a:r>
            <a:r>
              <a:rPr lang="en-US" altLang="ko-KR">
                <a:solidFill>
                  <a:srgbClr val="0000CC"/>
                </a:solidFill>
              </a:rPr>
              <a:t>(Region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  <a:endParaRPr lang="en-US" altLang="ko-KR">
              <a:solidFill>
                <a:srgbClr val="0000CC"/>
              </a:solidFill>
            </a:endParaRPr>
          </a:p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20" y="1988840"/>
            <a:ext cx="3799384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528" y="2056606"/>
            <a:ext cx="3636912" cy="389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3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리전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리전</a:t>
            </a:r>
            <a:r>
              <a:rPr lang="en-US" altLang="ko-KR">
                <a:solidFill>
                  <a:srgbClr val="0000CC"/>
                </a:solidFill>
              </a:rPr>
              <a:t>(Region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  <a:endParaRPr lang="en-US" altLang="ko-KR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클라우드</a:t>
            </a:r>
            <a:r>
              <a:rPr lang="ko-KR" altLang="en-US"/>
              <a:t> 서비스 제공업체</a:t>
            </a:r>
            <a:r>
              <a:rPr lang="en-US" altLang="ko-KR"/>
              <a:t>(CSP) </a:t>
            </a:r>
            <a:r>
              <a:rPr lang="ko-KR" altLang="en-US"/>
              <a:t>소유의 </a:t>
            </a:r>
            <a:r>
              <a:rPr lang="ko-KR" altLang="en-US">
                <a:solidFill>
                  <a:srgbClr val="C00000"/>
                </a:solidFill>
                <a:hlinkClick r:id="rId2"/>
              </a:rPr>
              <a:t>데이터 센터가 위치한 </a:t>
            </a:r>
            <a:r>
              <a:rPr lang="en-US" altLang="ko-KR" smtClean="0">
                <a:solidFill>
                  <a:srgbClr val="C00000"/>
                </a:solidFill>
                <a:hlinkClick r:id="rId2"/>
              </a:rPr>
              <a:t/>
            </a:r>
            <a:br>
              <a:rPr lang="en-US" altLang="ko-KR" smtClean="0">
                <a:solidFill>
                  <a:srgbClr val="C00000"/>
                </a:solidFill>
                <a:hlinkClick r:id="rId2"/>
              </a:rPr>
            </a:br>
            <a:r>
              <a:rPr lang="ko-KR" altLang="en-US" smtClean="0">
                <a:solidFill>
                  <a:srgbClr val="C00000"/>
                </a:solidFill>
                <a:hlinkClick r:id="rId2"/>
              </a:rPr>
              <a:t>지리적</a:t>
            </a:r>
            <a:r>
              <a:rPr lang="ko-KR" altLang="en-US">
                <a:solidFill>
                  <a:srgbClr val="C00000"/>
                </a:solidFill>
                <a:hlinkClick r:id="rId2"/>
              </a:rPr>
              <a:t> </a:t>
            </a:r>
            <a:r>
              <a:rPr lang="ko-KR" altLang="en-US" smtClean="0">
                <a:solidFill>
                  <a:srgbClr val="C00000"/>
                </a:solidFill>
                <a:hlinkClick r:id="rId2"/>
              </a:rPr>
              <a:t>영역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/>
              <a:t>AWS</a:t>
            </a:r>
            <a:r>
              <a:rPr lang="ko-KR" altLang="en-US"/>
              <a:t>가 전 세계에서 </a:t>
            </a:r>
            <a:r>
              <a:rPr lang="ko-KR" altLang="en-US">
                <a:solidFill>
                  <a:srgbClr val="C00000"/>
                </a:solidFill>
              </a:rPr>
              <a:t>데이터 센터를 클러스터링하는 물리적 </a:t>
            </a:r>
            <a:r>
              <a:rPr lang="ko-KR" altLang="en-US" smtClean="0">
                <a:solidFill>
                  <a:srgbClr val="C00000"/>
                </a:solidFill>
              </a:rPr>
              <a:t>위치</a:t>
            </a:r>
            <a:r>
              <a:rPr lang="en-US" altLang="ko-KR"/>
              <a:t> </a:t>
            </a:r>
            <a:endParaRPr lang="en-US" altLang="ko-KR" smtClean="0"/>
          </a:p>
          <a:p>
            <a:pPr lvl="3"/>
            <a:r>
              <a:rPr lang="en-US" altLang="ko-KR"/>
              <a:t>AWS </a:t>
            </a:r>
            <a:r>
              <a:rPr lang="ko-KR" altLang="en-US">
                <a:solidFill>
                  <a:srgbClr val="006600"/>
                </a:solidFill>
              </a:rPr>
              <a:t>서울 리전 </a:t>
            </a:r>
            <a:r>
              <a:rPr lang="ko-KR" altLang="en-US" smtClean="0">
                <a:solidFill>
                  <a:srgbClr val="006600"/>
                </a:solidFill>
              </a:rPr>
              <a:t>코드 </a:t>
            </a:r>
            <a:r>
              <a:rPr lang="en-US" altLang="ko-KR" smtClean="0">
                <a:solidFill>
                  <a:srgbClr val="006600"/>
                </a:solidFill>
              </a:rPr>
              <a:t>-</a:t>
            </a:r>
            <a:r>
              <a:rPr lang="ko-KR" altLang="en-US">
                <a:solidFill>
                  <a:srgbClr val="006600"/>
                </a:solidFill>
              </a:rPr>
              <a:t> </a:t>
            </a:r>
            <a:r>
              <a:rPr lang="en-US" altLang="ko-KR">
                <a:solidFill>
                  <a:srgbClr val="006600"/>
                </a:solidFill>
              </a:rPr>
              <a:t>ap-northeast-2 </a:t>
            </a:r>
            <a:endParaRPr lang="en-US" altLang="ko-KR" smtClean="0">
              <a:solidFill>
                <a:srgbClr val="006600"/>
              </a:solidFill>
            </a:endParaRPr>
          </a:p>
          <a:p>
            <a:pPr lvl="4"/>
            <a:r>
              <a:rPr lang="ko-KR" altLang="en-US" smtClean="0"/>
              <a:t>카카오 클라우드는</a:t>
            </a:r>
            <a:r>
              <a:rPr lang="ko-KR" altLang="en-US"/>
              <a:t> </a:t>
            </a:r>
            <a:r>
              <a:rPr lang="ko-KR" altLang="en-US">
                <a:solidFill>
                  <a:srgbClr val="C00000"/>
                </a:solidFill>
              </a:rPr>
              <a:t>서울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수도권</a:t>
            </a:r>
            <a:r>
              <a:rPr lang="en-US" altLang="ko-KR">
                <a:solidFill>
                  <a:srgbClr val="C00000"/>
                </a:solidFill>
              </a:rPr>
              <a:t>) </a:t>
            </a:r>
            <a:r>
              <a:rPr lang="ko-KR" altLang="en-US" smtClean="0">
                <a:solidFill>
                  <a:srgbClr val="C00000"/>
                </a:solidFill>
              </a:rPr>
              <a:t>리전을</a:t>
            </a:r>
            <a:r>
              <a:rPr lang="ko-KR" altLang="en-US">
                <a:solidFill>
                  <a:srgbClr val="C00000"/>
                </a:solidFill>
              </a:rPr>
              <a:t> </a:t>
            </a:r>
            <a:r>
              <a:rPr lang="ko-KR" altLang="en-US"/>
              <a:t>보유하고 있으며</a:t>
            </a:r>
            <a:r>
              <a:rPr lang="en-US" altLang="ko-KR"/>
              <a:t>, 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리전</a:t>
            </a:r>
            <a:r>
              <a:rPr lang="ko-KR" altLang="en-US"/>
              <a:t> 내 </a:t>
            </a:r>
            <a:r>
              <a:rPr lang="ko-KR" altLang="en-US" smtClean="0"/>
              <a:t>각</a:t>
            </a:r>
            <a:r>
              <a:rPr lang="ko-KR" altLang="en-US"/>
              <a:t> 데이터센터는 서로 높은 대역폭의 전용 네트워크에 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연결되어</a:t>
            </a:r>
            <a:r>
              <a:rPr lang="ko-KR" altLang="en-US"/>
              <a:t> 있기 </a:t>
            </a:r>
            <a:r>
              <a:rPr lang="ko-KR" altLang="en-US" smtClean="0"/>
              <a:t>때문에</a:t>
            </a:r>
            <a:r>
              <a:rPr lang="ko-KR" altLang="en-US"/>
              <a:t> 사용자는 하나의 리전 내에서 호스팅되는 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모든</a:t>
            </a:r>
            <a:r>
              <a:rPr lang="ko-KR" altLang="en-US"/>
              <a:t> 컴퓨팅 리소스에 </a:t>
            </a:r>
            <a:r>
              <a:rPr lang="ko-KR" altLang="en-US" smtClean="0"/>
              <a:t>빠른</a:t>
            </a:r>
            <a:r>
              <a:rPr lang="ko-KR" altLang="en-US"/>
              <a:t> 속도로 액세스할 수 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3"/>
            <a:r>
              <a:rPr lang="en-US" altLang="ko-KR" smtClean="0"/>
              <a:t>AWS </a:t>
            </a:r>
            <a:r>
              <a:rPr lang="ko-KR" altLang="en-US" smtClean="0"/>
              <a:t>미국 동부 </a:t>
            </a:r>
            <a:r>
              <a:rPr lang="en-US" altLang="ko-KR" smtClean="0"/>
              <a:t>(</a:t>
            </a:r>
            <a:r>
              <a:rPr lang="ko-KR" altLang="en-US" smtClean="0"/>
              <a:t>버지니아 북부</a:t>
            </a:r>
            <a:r>
              <a:rPr lang="en-US" altLang="ko-KR" smtClean="0"/>
              <a:t>) </a:t>
            </a:r>
            <a:r>
              <a:rPr lang="ko-KR" altLang="en-US" smtClean="0"/>
              <a:t>리젼 코드 </a:t>
            </a:r>
            <a:r>
              <a:rPr lang="en-US" altLang="ko-KR" smtClean="0"/>
              <a:t>-  us-east-1</a:t>
            </a:r>
          </a:p>
          <a:p>
            <a:pPr lvl="4"/>
            <a:r>
              <a:rPr lang="en-US" altLang="ko-KR" smtClean="0"/>
              <a:t>us-east-1a - </a:t>
            </a:r>
            <a:r>
              <a:rPr lang="ko-KR" altLang="en-US" smtClean="0"/>
              <a:t>리전</a:t>
            </a:r>
            <a:r>
              <a:rPr lang="en-US" altLang="ko-KR"/>
              <a:t>: us-east-1, </a:t>
            </a:r>
            <a:r>
              <a:rPr lang="ko-KR" altLang="en-US"/>
              <a:t>가용 영역</a:t>
            </a:r>
            <a:r>
              <a:rPr lang="en-US" altLang="ko-KR"/>
              <a:t>: a</a:t>
            </a:r>
            <a:endParaRPr lang="en-US" altLang="ko-KR" smtClean="0"/>
          </a:p>
          <a:p>
            <a:pPr lvl="4"/>
            <a:r>
              <a:rPr lang="ko-KR" altLang="en-US" smtClean="0"/>
              <a:t>모든 </a:t>
            </a:r>
            <a:r>
              <a:rPr lang="en-US" altLang="ko-KR" smtClean="0"/>
              <a:t>AWS</a:t>
            </a:r>
            <a:r>
              <a:rPr lang="ko-KR" altLang="en-US" smtClean="0"/>
              <a:t>의 서비스가 최초로  서비스되는 리젼</a:t>
            </a:r>
            <a:endParaRPr lang="en-US" altLang="ko-KR" smtClean="0"/>
          </a:p>
          <a:p>
            <a:pPr lvl="4"/>
            <a:r>
              <a:rPr lang="ko-KR" altLang="en-US" smtClean="0"/>
              <a:t>기타 클로벌 서비스의 서비스 리젼</a:t>
            </a:r>
            <a:endParaRPr lang="en-US" altLang="ko-KR" smtClean="0"/>
          </a:p>
          <a:p>
            <a:pPr lvl="3"/>
            <a:r>
              <a:rPr lang="ko-KR" altLang="en-US" smtClean="0">
                <a:solidFill>
                  <a:srgbClr val="006600"/>
                </a:solidFill>
              </a:rPr>
              <a:t>리전별로</a:t>
            </a:r>
            <a:r>
              <a:rPr lang="en-US" altLang="ko-KR" smtClean="0">
                <a:solidFill>
                  <a:srgbClr val="006600"/>
                </a:solidFill>
              </a:rPr>
              <a:t> </a:t>
            </a:r>
            <a:r>
              <a:rPr lang="ko-KR" altLang="en-US" smtClean="0">
                <a:solidFill>
                  <a:srgbClr val="006600"/>
                </a:solidFill>
              </a:rPr>
              <a:t>가능한 서비스가</a:t>
            </a:r>
            <a:r>
              <a:rPr lang="en-US" altLang="ko-KR" smtClean="0">
                <a:solidFill>
                  <a:srgbClr val="006600"/>
                </a:solidFill>
              </a:rPr>
              <a:t> </a:t>
            </a:r>
            <a:r>
              <a:rPr lang="ko-KR" altLang="en-US" smtClean="0">
                <a:solidFill>
                  <a:srgbClr val="006600"/>
                </a:solidFill>
              </a:rPr>
              <a:t>다름</a:t>
            </a:r>
            <a:endParaRPr lang="en-US" altLang="ko-KR" smtClean="0">
              <a:solidFill>
                <a:srgbClr val="006600"/>
              </a:solidFill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44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리전 선택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2" indent="-342900"/>
            <a:r>
              <a:rPr lang="ko-KR" altLang="en-US" sz="2000">
                <a:solidFill>
                  <a:srgbClr val="0000CC"/>
                </a:solidFill>
              </a:rPr>
              <a:t>리전 </a:t>
            </a:r>
            <a:r>
              <a:rPr lang="ko-KR" altLang="en-US" sz="2000" smtClean="0">
                <a:solidFill>
                  <a:srgbClr val="0000CC"/>
                </a:solidFill>
              </a:rPr>
              <a:t>선택 시 고려 조건</a:t>
            </a:r>
            <a:endParaRPr lang="en-US" altLang="ko-KR" sz="2000" smtClean="0">
              <a:solidFill>
                <a:srgbClr val="0000CC"/>
              </a:solidFill>
            </a:endParaRPr>
          </a:p>
          <a:p>
            <a:pPr marL="800100" lvl="3" indent="-342900"/>
            <a:r>
              <a:rPr lang="ko-KR" altLang="en-US" sz="1800" smtClean="0"/>
              <a:t>데이터의</a:t>
            </a:r>
            <a:r>
              <a:rPr lang="ko-KR" altLang="en-US" sz="1800"/>
              <a:t> </a:t>
            </a:r>
            <a:r>
              <a:rPr lang="ko-KR" altLang="en-US" sz="1800">
                <a:solidFill>
                  <a:srgbClr val="C00000"/>
                </a:solidFill>
              </a:rPr>
              <a:t>저장 위치뿐만 아니라 액세스 속도와 </a:t>
            </a:r>
            <a:r>
              <a:rPr lang="en-US" altLang="ko-KR" sz="1800">
                <a:solidFill>
                  <a:srgbClr val="C00000"/>
                </a:solidFill>
              </a:rPr>
              <a:t>SLA</a:t>
            </a:r>
            <a:r>
              <a:rPr lang="ko-KR" altLang="en-US" sz="1800">
                <a:solidFill>
                  <a:srgbClr val="C00000"/>
                </a:solidFill>
              </a:rPr>
              <a:t>에도</a:t>
            </a:r>
            <a:r>
              <a:rPr lang="ko-KR" altLang="en-US" sz="1800"/>
              <a:t> 영향을 </a:t>
            </a:r>
            <a:r>
              <a:rPr lang="en-US" altLang="ko-KR" sz="1800" smtClean="0"/>
              <a:t/>
            </a:r>
            <a:br>
              <a:rPr lang="en-US" altLang="ko-KR" sz="1800" smtClean="0"/>
            </a:br>
            <a:r>
              <a:rPr lang="ko-KR" altLang="en-US" sz="1800" smtClean="0"/>
              <a:t>미치기</a:t>
            </a:r>
            <a:r>
              <a:rPr lang="ko-KR" altLang="en-US" sz="1800"/>
              <a:t> 때문에 중요함</a:t>
            </a:r>
            <a:endParaRPr lang="en-US" altLang="ko-KR" sz="1800"/>
          </a:p>
          <a:p>
            <a:pPr lvl="2"/>
            <a:r>
              <a:rPr lang="ko-KR" altLang="en-US" smtClean="0"/>
              <a:t>서비스</a:t>
            </a:r>
            <a:r>
              <a:rPr lang="en-US" altLang="ko-KR"/>
              <a:t>, </a:t>
            </a:r>
            <a:r>
              <a:rPr lang="ko-KR" altLang="en-US"/>
              <a:t>애플리케이션 및 데이터에 </a:t>
            </a:r>
            <a:r>
              <a:rPr lang="ko-KR" altLang="en-US" smtClean="0"/>
              <a:t>적합한 리전을 결정</a:t>
            </a:r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133" y="3068960"/>
            <a:ext cx="4294159" cy="291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07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가용 영역</a:t>
            </a:r>
            <a:br>
              <a:rPr lang="ko-KR" altLang="en-US" b="1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가용영역</a:t>
            </a:r>
            <a:r>
              <a:rPr lang="en-US" altLang="ko-KR">
                <a:solidFill>
                  <a:srgbClr val="0000CC"/>
                </a:solidFill>
              </a:rPr>
              <a:t>(Availability Zone:AZ)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63625"/>
            <a:ext cx="3888432" cy="266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하나의 가용 영역에 인스턴스가 있는 리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21088"/>
            <a:ext cx="2332609" cy="254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3240360" cy="232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8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가용 영역</a:t>
            </a:r>
            <a:br>
              <a:rPr lang="ko-KR" altLang="en-US" b="1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가용영역</a:t>
            </a:r>
            <a:r>
              <a:rPr lang="en-US" altLang="ko-KR">
                <a:solidFill>
                  <a:srgbClr val="0000CC"/>
                </a:solidFill>
              </a:rPr>
              <a:t>(Availability </a:t>
            </a:r>
            <a:r>
              <a:rPr lang="en-US" altLang="ko-KR" smtClean="0">
                <a:solidFill>
                  <a:srgbClr val="0000CC"/>
                </a:solidFill>
              </a:rPr>
              <a:t>Zone:AZ</a:t>
            </a:r>
            <a:r>
              <a:rPr lang="en-US" altLang="ko-KR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리전의 </a:t>
            </a:r>
            <a:r>
              <a:rPr lang="ko-KR" altLang="en-US" smtClean="0">
                <a:solidFill>
                  <a:srgbClr val="C00000"/>
                </a:solidFill>
              </a:rPr>
              <a:t>하부 단위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클라우드 </a:t>
            </a:r>
            <a:r>
              <a:rPr lang="ko-KR" altLang="en-US"/>
              <a:t>서비스 제공업체가 물리적으로 분리된 데이터 센터들을 묶어 </a:t>
            </a:r>
            <a:r>
              <a:rPr lang="ko-KR" altLang="en-US">
                <a:solidFill>
                  <a:srgbClr val="006600"/>
                </a:solidFill>
              </a:rPr>
              <a:t>논리적으로 구성한 </a:t>
            </a:r>
            <a:r>
              <a:rPr lang="ko-KR" altLang="en-US" smtClean="0">
                <a:solidFill>
                  <a:srgbClr val="006600"/>
                </a:solidFill>
              </a:rPr>
              <a:t>영역</a:t>
            </a:r>
            <a:endParaRPr lang="en-US" altLang="ko-KR" smtClean="0">
              <a:solidFill>
                <a:srgbClr val="006600"/>
              </a:solidFill>
            </a:endParaRPr>
          </a:p>
          <a:p>
            <a:pPr lvl="3"/>
            <a:r>
              <a:rPr lang="ko-KR" altLang="en-US" smtClean="0"/>
              <a:t>리전 </a:t>
            </a:r>
            <a:r>
              <a:rPr lang="ko-KR" altLang="en-US"/>
              <a:t>내 가용 영역은 논리적으로 연결되어 있음</a:t>
            </a:r>
          </a:p>
          <a:p>
            <a:pPr lvl="2"/>
            <a:r>
              <a:rPr lang="ko-KR" altLang="en-US" smtClean="0"/>
              <a:t>클라우드</a:t>
            </a:r>
            <a:r>
              <a:rPr lang="ko-KR" altLang="en-US"/>
              <a:t> 리전 내에 </a:t>
            </a:r>
            <a:r>
              <a:rPr lang="ko-KR" altLang="en-US">
                <a:solidFill>
                  <a:srgbClr val="006600"/>
                </a:solidFill>
              </a:rPr>
              <a:t>물리적으로 격리된 컴퓨팅 리소스를 갖춘 </a:t>
            </a:r>
            <a:r>
              <a:rPr lang="ko-KR" altLang="en-US" smtClean="0">
                <a:solidFill>
                  <a:srgbClr val="006600"/>
                </a:solidFill>
              </a:rPr>
              <a:t>공간 </a:t>
            </a:r>
            <a:r>
              <a:rPr lang="en-US" altLang="ko-KR" smtClean="0">
                <a:solidFill>
                  <a:srgbClr val="C00000"/>
                </a:solidFill>
              </a:rPr>
              <a:t>- </a:t>
            </a:r>
            <a:r>
              <a:rPr lang="ko-KR" altLang="en-US" smtClean="0"/>
              <a:t>하나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이상의 </a:t>
            </a:r>
            <a:r>
              <a:rPr lang="ko-KR" altLang="en-US" smtClean="0">
                <a:solidFill>
                  <a:srgbClr val="006600"/>
                </a:solidFill>
              </a:rPr>
              <a:t>개별 </a:t>
            </a:r>
            <a:r>
              <a:rPr lang="ko-KR" altLang="en-US">
                <a:solidFill>
                  <a:srgbClr val="006600"/>
                </a:solidFill>
              </a:rPr>
              <a:t>데이터 센터로 </a:t>
            </a:r>
            <a:r>
              <a:rPr lang="ko-KR" altLang="en-US" smtClean="0"/>
              <a:t>구성</a:t>
            </a:r>
            <a:endParaRPr lang="en-US" altLang="ko-KR" smtClean="0"/>
          </a:p>
          <a:p>
            <a:pPr lvl="3"/>
            <a:r>
              <a:rPr lang="ko-KR" altLang="en-US" smtClean="0"/>
              <a:t>일반적으로</a:t>
            </a:r>
            <a:r>
              <a:rPr lang="ko-KR" altLang="en-US"/>
              <a:t> 하나의 리전에는 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여러 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개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(3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개 이상의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의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 가용 영역이 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존재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en-US" altLang="ko-KR" smtClean="0"/>
              <a:t>AWS </a:t>
            </a:r>
            <a:r>
              <a:rPr lang="ko-KR" altLang="en-US"/>
              <a:t>리전의 </a:t>
            </a:r>
            <a:r>
              <a:rPr lang="ko-KR" altLang="en-US" smtClean="0"/>
              <a:t>각각의</a:t>
            </a:r>
            <a:r>
              <a:rPr lang="ko-KR" altLang="en-US"/>
              <a:t> 가용 영역은 전원</a:t>
            </a:r>
            <a:r>
              <a:rPr lang="en-US" altLang="ko-KR"/>
              <a:t>, </a:t>
            </a:r>
            <a:r>
              <a:rPr lang="ko-KR" altLang="en-US"/>
              <a:t>네트워킹</a:t>
            </a:r>
            <a:r>
              <a:rPr lang="en-US" altLang="ko-KR"/>
              <a:t>, </a:t>
            </a:r>
            <a:r>
              <a:rPr lang="ko-KR" altLang="en-US"/>
              <a:t>쿨링 시스템을 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독립적으로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 갖고 있기</a:t>
            </a:r>
            <a:r>
              <a:rPr lang="ko-KR" altLang="en-US"/>
              <a:t> 때문에 하나의 가용 영역에 문제가 발생해도 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다른</a:t>
            </a:r>
            <a:r>
              <a:rPr lang="ko-KR" altLang="en-US"/>
              <a:t> 영역에 </a:t>
            </a:r>
            <a:r>
              <a:rPr lang="ko-KR" altLang="en-US" smtClean="0"/>
              <a:t>영향을</a:t>
            </a:r>
            <a:r>
              <a:rPr lang="ko-KR" altLang="en-US"/>
              <a:t> 미치지 </a:t>
            </a:r>
            <a:r>
              <a:rPr lang="ko-KR" altLang="en-US" smtClean="0"/>
              <a:t>않음</a:t>
            </a:r>
            <a:endParaRPr lang="en-US" altLang="ko-KR" smtClean="0"/>
          </a:p>
          <a:p>
            <a:pPr lvl="4"/>
            <a:r>
              <a:rPr lang="en-US" altLang="ko-KR" sz="1400"/>
              <a:t>AZ</a:t>
            </a:r>
            <a:r>
              <a:rPr lang="ko-KR" altLang="en-US" sz="1400"/>
              <a:t>간의 연결은 매우 빠른 전용 네트워크로 연결이 되어 있음</a:t>
            </a:r>
          </a:p>
          <a:p>
            <a:pPr lvl="4"/>
            <a:r>
              <a:rPr lang="en-US" altLang="ko-KR" sz="1400" smtClean="0"/>
              <a:t>AZ</a:t>
            </a:r>
            <a:r>
              <a:rPr lang="ko-KR" altLang="en-US" sz="1400"/>
              <a:t>는 반드시 물리적으로 일정 거리 이상 몇 </a:t>
            </a:r>
            <a:r>
              <a:rPr lang="en-US" altLang="ko-KR" sz="1400"/>
              <a:t>km </a:t>
            </a:r>
            <a:r>
              <a:rPr lang="ko-KR" altLang="en-US" sz="1400"/>
              <a:t>이상 떨어져음</a:t>
            </a:r>
          </a:p>
          <a:p>
            <a:pPr lvl="5"/>
            <a:r>
              <a:rPr lang="ko-KR" altLang="en-US" sz="1400" b="1" smtClean="0"/>
              <a:t>모든 </a:t>
            </a:r>
            <a:r>
              <a:rPr lang="en-US" altLang="ko-KR" sz="1400" b="1"/>
              <a:t>AZ</a:t>
            </a:r>
            <a:r>
              <a:rPr lang="ko-KR" altLang="en-US" sz="1400" b="1"/>
              <a:t>는 서로 </a:t>
            </a:r>
            <a:r>
              <a:rPr lang="en-US" altLang="ko-KR" sz="1400" b="1"/>
              <a:t>100km </a:t>
            </a:r>
            <a:r>
              <a:rPr lang="ko-KR" altLang="en-US" sz="1400" b="1"/>
              <a:t>이내의 거리에 위치</a:t>
            </a:r>
          </a:p>
          <a:p>
            <a:pPr lvl="5"/>
            <a:r>
              <a:rPr lang="ko-KR" altLang="en-US" sz="1400" b="1"/>
              <a:t>여러 재해에 대한 대비 및 보안</a:t>
            </a:r>
            <a:endParaRPr lang="en-US" altLang="ko-KR" sz="1400" b="1" smtClean="0"/>
          </a:p>
          <a:p>
            <a:pPr lvl="3"/>
            <a:r>
              <a:rPr lang="ko-KR" altLang="en-US" smtClean="0"/>
              <a:t>이러한</a:t>
            </a:r>
            <a:r>
              <a:rPr lang="ko-KR" altLang="en-US"/>
              <a:t> 복수의 가용 영역은 이를 활용하는 사용자 서비스의 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연속성을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 유지할</a:t>
            </a:r>
            <a:r>
              <a:rPr lang="ko-KR" altLang="en-US"/>
              <a:t> 수 있도록 </a:t>
            </a:r>
            <a:r>
              <a:rPr lang="ko-KR" altLang="en-US" smtClean="0"/>
              <a:t>해줌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321902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가용 영역</a:t>
            </a:r>
            <a:br>
              <a:rPr lang="ko-KR" altLang="en-US" b="1"/>
            </a:b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가용영역</a:t>
            </a:r>
            <a:r>
              <a:rPr lang="en-US" altLang="ko-KR">
                <a:solidFill>
                  <a:srgbClr val="0000CC"/>
                </a:solidFill>
              </a:rPr>
              <a:t>(Availability </a:t>
            </a:r>
            <a:r>
              <a:rPr lang="en-US" altLang="ko-KR" smtClean="0">
                <a:solidFill>
                  <a:srgbClr val="0000CC"/>
                </a:solidFill>
              </a:rPr>
              <a:t>Zone:AZ</a:t>
            </a:r>
            <a:r>
              <a:rPr lang="en-US" altLang="ko-KR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가용영역의 위치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C00000"/>
                </a:solidFill>
              </a:rPr>
              <a:t>각 게정별로 </a:t>
            </a:r>
            <a:r>
              <a:rPr lang="en-US" altLang="ko-KR" smtClean="0">
                <a:solidFill>
                  <a:srgbClr val="C00000"/>
                </a:solidFill>
              </a:rPr>
              <a:t>AZ</a:t>
            </a:r>
            <a:r>
              <a:rPr lang="ko-KR" altLang="en-US" smtClean="0">
                <a:solidFill>
                  <a:srgbClr val="C00000"/>
                </a:solidFill>
              </a:rPr>
              <a:t>의 코드와 실제 위치는 다름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3"/>
            <a:r>
              <a:rPr lang="ko-KR" altLang="en-US" smtClean="0"/>
              <a:t>예 </a:t>
            </a:r>
            <a:r>
              <a:rPr lang="en-US" altLang="ko-KR" smtClean="0"/>
              <a:t>– </a:t>
            </a:r>
            <a:r>
              <a:rPr lang="ko-KR" altLang="en-US" smtClean="0"/>
              <a:t>계정 </a:t>
            </a:r>
            <a:r>
              <a:rPr lang="en-US" altLang="ko-KR" smtClean="0"/>
              <a:t>Test1</a:t>
            </a:r>
            <a:r>
              <a:rPr lang="ko-KR" altLang="en-US" smtClean="0"/>
              <a:t>의 </a:t>
            </a:r>
            <a:r>
              <a:rPr lang="en-US" altLang="ko-KR" smtClean="0"/>
              <a:t>AZ-A</a:t>
            </a:r>
            <a:r>
              <a:rPr lang="ko-KR" altLang="en-US" smtClean="0"/>
              <a:t>는 계정 </a:t>
            </a:r>
            <a:r>
              <a:rPr lang="en-US" altLang="ko-KR" smtClean="0"/>
              <a:t>Test2</a:t>
            </a:r>
            <a:r>
              <a:rPr lang="ko-KR" altLang="en-US" smtClean="0"/>
              <a:t>의 </a:t>
            </a:r>
            <a:r>
              <a:rPr lang="en-US" altLang="ko-KR" smtClean="0"/>
              <a:t>AZ-A</a:t>
            </a:r>
            <a:r>
              <a:rPr lang="ko-KR" altLang="en-US" smtClean="0"/>
              <a:t>와 다른 위치</a:t>
            </a:r>
            <a:r>
              <a:rPr lang="en-US" altLang="ko-KR" smtClean="0"/>
              <a:t>(</a:t>
            </a:r>
            <a:r>
              <a:rPr lang="ko-KR" altLang="en-US" smtClean="0"/>
              <a:t>랜덤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smtClean="0"/>
              <a:t>보안 및 한 </a:t>
            </a:r>
            <a:r>
              <a:rPr lang="en-US" altLang="ko-KR" smtClean="0"/>
              <a:t>AZ</a:t>
            </a:r>
            <a:r>
              <a:rPr lang="ko-KR" altLang="en-US" smtClean="0"/>
              <a:t>로 몰림 방지</a:t>
            </a: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284984"/>
            <a:ext cx="6192688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07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엣지 </a:t>
            </a:r>
            <a:r>
              <a:rPr lang="ko-KR" altLang="en-US" b="1" smtClean="0"/>
              <a:t>로케이션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CC"/>
                </a:solidFill>
              </a:rPr>
              <a:t>CDN(Content </a:t>
            </a:r>
            <a:r>
              <a:rPr lang="en-US" altLang="ko-KR">
                <a:solidFill>
                  <a:srgbClr val="0000CC"/>
                </a:solidFill>
              </a:rPr>
              <a:t>Delivery </a:t>
            </a:r>
            <a:r>
              <a:rPr lang="en-US" altLang="ko-KR" smtClean="0">
                <a:solidFill>
                  <a:srgbClr val="0000CC"/>
                </a:solidFill>
              </a:rPr>
              <a:t>Network)</a:t>
            </a:r>
          </a:p>
          <a:p>
            <a:pPr lvl="1"/>
            <a:r>
              <a:rPr lang="ko-KR" altLang="en-US" smtClean="0"/>
              <a:t>콘텐츠 </a:t>
            </a:r>
            <a:r>
              <a:rPr lang="ko-KR" altLang="en-US"/>
              <a:t>전송 네트워크를 </a:t>
            </a:r>
            <a:r>
              <a:rPr lang="ko-KR" altLang="en-US" smtClean="0"/>
              <a:t>의미</a:t>
            </a:r>
            <a:endParaRPr lang="en-US" altLang="ko-KR" smtClean="0"/>
          </a:p>
          <a:p>
            <a:pPr lvl="1"/>
            <a:r>
              <a:rPr lang="ko-KR" altLang="en-US" smtClean="0"/>
              <a:t>전 </a:t>
            </a:r>
            <a:r>
              <a:rPr lang="ko-KR" altLang="en-US"/>
              <a:t>세계에 분산된 서버를 통해 사용자와 </a:t>
            </a:r>
            <a:r>
              <a:rPr lang="ko-KR" altLang="en-US">
                <a:solidFill>
                  <a:srgbClr val="C00000"/>
                </a:solidFill>
              </a:rPr>
              <a:t>가까운 곳에서 콘텐츠를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전송하여 </a:t>
            </a:r>
            <a:r>
              <a:rPr lang="ko-KR" altLang="en-US">
                <a:solidFill>
                  <a:srgbClr val="C00000"/>
                </a:solidFill>
              </a:rPr>
              <a:t>웹사이트 로딩 속도를 향상시키고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대역폭 비용을 절감하며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안정성을 </a:t>
            </a:r>
            <a:r>
              <a:rPr lang="ko-KR" altLang="en-US">
                <a:solidFill>
                  <a:srgbClr val="C00000"/>
                </a:solidFill>
              </a:rPr>
              <a:t>높이는 기술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3356992"/>
            <a:ext cx="396044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56992"/>
            <a:ext cx="3940299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716016" y="4365104"/>
            <a:ext cx="7200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49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엣지 </a:t>
            </a:r>
            <a:r>
              <a:rPr lang="ko-KR" altLang="en-US" b="1" smtClean="0"/>
              <a:t>로케이션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엣지 로케이션</a:t>
            </a:r>
            <a:r>
              <a:rPr lang="en-US" altLang="ko-KR" smtClean="0">
                <a:solidFill>
                  <a:srgbClr val="0000CC"/>
                </a:solidFill>
              </a:rPr>
              <a:t>(Edge </a:t>
            </a:r>
            <a:r>
              <a:rPr lang="en-US" altLang="ko-KR">
                <a:solidFill>
                  <a:srgbClr val="0000CC"/>
                </a:solidFill>
              </a:rPr>
              <a:t>Location)</a:t>
            </a:r>
            <a:endParaRPr lang="ko-KR" altLang="en-US">
              <a:solidFill>
                <a:srgbClr val="0000CC"/>
              </a:solidFill>
            </a:endParaRPr>
          </a:p>
          <a:p>
            <a:pPr lvl="1"/>
            <a:r>
              <a:rPr lang="en-US" altLang="ko-KR" smtClean="0"/>
              <a:t>AWS</a:t>
            </a:r>
            <a:r>
              <a:rPr lang="ko-KR" altLang="en-US"/>
              <a:t>의 </a:t>
            </a:r>
            <a:r>
              <a:rPr lang="en-US" altLang="ko-KR"/>
              <a:t>CDN(Content Delivery Network) </a:t>
            </a:r>
            <a:r>
              <a:rPr lang="ko-KR" altLang="en-US"/>
              <a:t>제품인 </a:t>
            </a:r>
            <a:r>
              <a:rPr lang="en-US" altLang="ko-KR"/>
              <a:t>CloudFront</a:t>
            </a:r>
            <a:r>
              <a:rPr lang="ko-KR" altLang="en-US"/>
              <a:t>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rgbClr val="C00000"/>
                </a:solidFill>
              </a:rPr>
              <a:t>캐싱 </a:t>
            </a:r>
            <a:r>
              <a:rPr lang="ko-KR" altLang="en-US">
                <a:solidFill>
                  <a:srgbClr val="C00000"/>
                </a:solidFill>
              </a:rPr>
              <a:t>콘텐츠가 위치하는 </a:t>
            </a:r>
            <a:r>
              <a:rPr lang="ko-KR" altLang="en-US" smtClean="0">
                <a:solidFill>
                  <a:srgbClr val="C00000"/>
                </a:solidFill>
              </a:rPr>
              <a:t>곳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ko-KR" altLang="en-US" smtClean="0">
                <a:solidFill>
                  <a:srgbClr val="C00000"/>
                </a:solidFill>
              </a:rPr>
              <a:t>거점</a:t>
            </a:r>
            <a:r>
              <a:rPr lang="en-US" altLang="ko-KR" smtClean="0">
                <a:solidFill>
                  <a:srgbClr val="C00000"/>
                </a:solidFill>
              </a:rPr>
              <a:t>) – </a:t>
            </a:r>
            <a:r>
              <a:rPr lang="ko-KR" altLang="en-US" smtClean="0">
                <a:solidFill>
                  <a:srgbClr val="C00000"/>
                </a:solidFill>
              </a:rPr>
              <a:t>경찰청과 파출소 개념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/>
              <a:t>CDN</a:t>
            </a:r>
            <a:r>
              <a:rPr lang="ko-KR" altLang="en-US"/>
              <a:t>은 인터넷상의 콘텐츠를 캐싱하여 좀 더 </a:t>
            </a:r>
            <a:r>
              <a:rPr lang="ko-KR" altLang="en-US">
                <a:solidFill>
                  <a:srgbClr val="006600"/>
                </a:solidFill>
              </a:rPr>
              <a:t>빠르게</a:t>
            </a:r>
            <a:r>
              <a:rPr lang="ko-KR" altLang="en-US"/>
              <a:t> 사용자에게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전달할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r>
              <a:rPr lang="en-US" altLang="ko-KR" smtClean="0"/>
              <a:t>CDN </a:t>
            </a:r>
            <a:r>
              <a:rPr lang="ko-KR" altLang="en-US" smtClean="0"/>
              <a:t>엣지가 </a:t>
            </a:r>
            <a:r>
              <a:rPr lang="ko-KR" altLang="en-US"/>
              <a:t>사용자 근처에 있을 수록 더욱 빠른 전달을 받을 수 있기 </a:t>
            </a:r>
            <a:r>
              <a:rPr lang="ko-KR" altLang="en-US" smtClean="0">
                <a:solidFill>
                  <a:srgbClr val="006600"/>
                </a:solidFill>
              </a:rPr>
              <a:t>때문에리전과 </a:t>
            </a:r>
            <a:r>
              <a:rPr lang="ko-KR" altLang="en-US">
                <a:solidFill>
                  <a:srgbClr val="006600"/>
                </a:solidFill>
              </a:rPr>
              <a:t>별도로 엣지 로케이션을 </a:t>
            </a:r>
            <a:r>
              <a:rPr lang="ko-KR" altLang="en-US" smtClean="0">
                <a:solidFill>
                  <a:srgbClr val="006600"/>
                </a:solidFill>
              </a:rPr>
              <a:t>더 많이 </a:t>
            </a:r>
            <a:r>
              <a:rPr lang="ko-KR" altLang="en-US"/>
              <a:t>전세계 주요 도시 곳곳에 분포되어 </a:t>
            </a:r>
            <a:r>
              <a:rPr lang="ko-KR" altLang="en-US" smtClean="0"/>
              <a:t>있음</a:t>
            </a:r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005064"/>
            <a:ext cx="6419680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3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엣지 </a:t>
            </a:r>
            <a:r>
              <a:rPr lang="ko-KR" altLang="en-US" b="1" smtClean="0"/>
              <a:t>로케이션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엣지 로케이션</a:t>
            </a:r>
            <a:r>
              <a:rPr lang="en-US" altLang="ko-KR" smtClean="0">
                <a:solidFill>
                  <a:srgbClr val="0000CC"/>
                </a:solidFill>
              </a:rPr>
              <a:t>(Edge </a:t>
            </a:r>
            <a:r>
              <a:rPr lang="en-US" altLang="ko-KR">
                <a:solidFill>
                  <a:srgbClr val="0000CC"/>
                </a:solidFill>
              </a:rPr>
              <a:t>Location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  <a:endParaRPr lang="ko-KR" altLang="en-US">
              <a:solidFill>
                <a:srgbClr val="0000C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27" y="2060848"/>
            <a:ext cx="7566362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35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고가용성과 장애 내구성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0000CC"/>
                </a:solidFill>
              </a:rPr>
              <a:t>고가용성</a:t>
            </a:r>
            <a:r>
              <a:rPr lang="en-US" altLang="ko-KR">
                <a:solidFill>
                  <a:srgbClr val="0000CC"/>
                </a:solidFill>
              </a:rPr>
              <a:t>(High Availability, HA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고가용성을 </a:t>
            </a:r>
            <a:r>
              <a:rPr lang="ko-KR" altLang="en-US"/>
              <a:t>달성하기 위한 주요 전략 및 </a:t>
            </a:r>
            <a:r>
              <a:rPr lang="ko-KR" altLang="en-US" smtClean="0"/>
              <a:t>기술</a:t>
            </a:r>
            <a:endParaRPr lang="ko-KR" altLang="en-US"/>
          </a:p>
          <a:p>
            <a:pPr lvl="2"/>
            <a:r>
              <a:rPr lang="ko-KR" altLang="en-US"/>
              <a:t>고가용성을 확보하기 위해서는 </a:t>
            </a:r>
            <a:r>
              <a:rPr lang="ko-KR" altLang="en-US">
                <a:solidFill>
                  <a:srgbClr val="C00000"/>
                </a:solidFill>
              </a:rPr>
              <a:t>다양한 계층에서 중복성</a:t>
            </a:r>
            <a:r>
              <a:rPr lang="en-US" altLang="ko-KR">
                <a:solidFill>
                  <a:srgbClr val="C00000"/>
                </a:solidFill>
              </a:rPr>
              <a:t>(Redundancy)</a:t>
            </a:r>
            <a:r>
              <a:rPr lang="ko-KR" altLang="en-US">
                <a:solidFill>
                  <a:srgbClr val="C00000"/>
                </a:solidFill>
              </a:rPr>
              <a:t>과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자동 </a:t>
            </a:r>
            <a:r>
              <a:rPr lang="ko-KR" altLang="en-US">
                <a:solidFill>
                  <a:srgbClr val="C00000"/>
                </a:solidFill>
              </a:rPr>
              <a:t>복구</a:t>
            </a:r>
            <a:r>
              <a:rPr lang="en-US" altLang="ko-KR">
                <a:solidFill>
                  <a:srgbClr val="C00000"/>
                </a:solidFill>
              </a:rPr>
              <a:t>(Automatic Recovery) </a:t>
            </a:r>
            <a:r>
              <a:rPr lang="ko-KR" altLang="en-US">
                <a:solidFill>
                  <a:srgbClr val="C00000"/>
                </a:solidFill>
              </a:rPr>
              <a:t>메커니즘을 </a:t>
            </a:r>
            <a:r>
              <a:rPr lang="ko-KR" altLang="en-US"/>
              <a:t>구현해야 </a:t>
            </a:r>
            <a:r>
              <a:rPr lang="ko-KR" altLang="en-US" smtClean="0"/>
              <a:t>함</a:t>
            </a:r>
            <a:endParaRPr lang="en-US" altLang="ko-KR" smtClean="0"/>
          </a:p>
          <a:p>
            <a:pPr lvl="1"/>
            <a:r>
              <a:rPr lang="ko-KR" altLang="en-US"/>
              <a:t>클라우드 환경에서의 </a:t>
            </a:r>
            <a:r>
              <a:rPr lang="ko-KR" altLang="en-US" smtClean="0"/>
              <a:t>고가용성</a:t>
            </a:r>
            <a:endParaRPr lang="en-US" altLang="ko-KR" smtClean="0"/>
          </a:p>
          <a:p>
            <a:pPr lvl="2"/>
            <a:r>
              <a:rPr lang="ko-KR" altLang="en-US" smtClean="0"/>
              <a:t>클라우드 </a:t>
            </a:r>
            <a:r>
              <a:rPr lang="ko-KR" altLang="en-US"/>
              <a:t>서비스 제공업체</a:t>
            </a:r>
            <a:r>
              <a:rPr lang="en-US" altLang="ko-KR"/>
              <a:t>(AWS, Azure, GCP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는 이미 </a:t>
            </a:r>
            <a:r>
              <a:rPr lang="ko-KR" altLang="en-US">
                <a:solidFill>
                  <a:srgbClr val="C00000"/>
                </a:solidFill>
              </a:rPr>
              <a:t>고가용성을 위한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다양한 </a:t>
            </a:r>
            <a:r>
              <a:rPr lang="ko-KR" altLang="en-US">
                <a:solidFill>
                  <a:srgbClr val="C00000"/>
                </a:solidFill>
              </a:rPr>
              <a:t>인프라와 서비스</a:t>
            </a:r>
            <a:r>
              <a:rPr lang="ko-KR" altLang="en-US"/>
              <a:t>를 </a:t>
            </a:r>
            <a:r>
              <a:rPr lang="ko-KR" altLang="en-US" smtClean="0"/>
              <a:t>제공</a:t>
            </a:r>
            <a:endParaRPr lang="en-US" altLang="ko-KR" smtClean="0"/>
          </a:p>
          <a:p>
            <a:pPr lvl="2"/>
            <a:r>
              <a:rPr lang="ko-KR" altLang="en-US" smtClean="0"/>
              <a:t>사용자는 </a:t>
            </a:r>
            <a:r>
              <a:rPr lang="ko-KR" altLang="en-US"/>
              <a:t>이러한 클라우드 서비스를 활용하여 자체적으로 </a:t>
            </a:r>
            <a:r>
              <a:rPr lang="ko-KR" altLang="en-US">
                <a:solidFill>
                  <a:srgbClr val="C00000"/>
                </a:solidFill>
              </a:rPr>
              <a:t>복잡한 고가용성 아키텍처를 구축하는 부담을 줄일</a:t>
            </a:r>
            <a:r>
              <a:rPr lang="ko-KR" altLang="en-US"/>
              <a:t> 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3"/>
            <a:r>
              <a:rPr lang="ko-KR" altLang="en-US" smtClean="0"/>
              <a:t>예를 </a:t>
            </a:r>
            <a:r>
              <a:rPr lang="ko-KR" altLang="en-US"/>
              <a:t>들어</a:t>
            </a:r>
            <a:r>
              <a:rPr lang="en-US" altLang="ko-KR"/>
              <a:t>, </a:t>
            </a:r>
            <a:r>
              <a:rPr lang="ko-KR" altLang="en-US"/>
              <a:t>여러 가용 영역</a:t>
            </a:r>
            <a:r>
              <a:rPr lang="en-US" altLang="ko-KR"/>
              <a:t>(Availability Zone)</a:t>
            </a:r>
            <a:r>
              <a:rPr lang="ko-KR" altLang="en-US"/>
              <a:t>에 인스턴스를 분산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배포하고</a:t>
            </a:r>
            <a:r>
              <a:rPr lang="en-US" altLang="ko-KR"/>
              <a:t>, </a:t>
            </a:r>
            <a:r>
              <a:rPr lang="ko-KR" altLang="en-US"/>
              <a:t>자동 스케일링 그룹 및 로드 밸런서를 사용하는 것이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대표적인 </a:t>
            </a:r>
            <a:r>
              <a:rPr lang="ko-KR" altLang="en-US"/>
              <a:t>클라우드 고가용성 </a:t>
            </a:r>
            <a:r>
              <a:rPr lang="ko-KR" altLang="en-US" smtClean="0"/>
              <a:t>전략임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92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AWS</a:t>
            </a:r>
            <a:r>
              <a:rPr lang="ko-KR" altLang="en-US"/>
              <a:t>의 </a:t>
            </a:r>
            <a:r>
              <a:rPr lang="ko-KR" altLang="en-US" smtClean="0"/>
              <a:t>서비스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글로벌 서비스와 리전 </a:t>
            </a:r>
            <a:r>
              <a:rPr lang="ko-KR" altLang="en-US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글로벌 </a:t>
            </a:r>
            <a:r>
              <a:rPr lang="ko-KR" altLang="en-US" smtClean="0">
                <a:solidFill>
                  <a:srgbClr val="0000CC"/>
                </a:solidFill>
              </a:rPr>
              <a:t>서비스</a:t>
            </a:r>
            <a:r>
              <a:rPr lang="en-US" altLang="ko-KR" smtClean="0">
                <a:solidFill>
                  <a:srgbClr val="0000CC"/>
                </a:solidFill>
              </a:rPr>
              <a:t>(</a:t>
            </a:r>
            <a:r>
              <a:rPr lang="en-US" altLang="ko-KR">
                <a:solidFill>
                  <a:srgbClr val="0000CC"/>
                </a:solidFill>
              </a:rPr>
              <a:t>Global Services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  <a:endParaRPr lang="en-US" altLang="ko-KR">
              <a:solidFill>
                <a:srgbClr val="0000CC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여러 </a:t>
            </a:r>
            <a:r>
              <a:rPr lang="ko-KR" altLang="en-US">
                <a:solidFill>
                  <a:srgbClr val="C00000"/>
                </a:solidFill>
              </a:rPr>
              <a:t>리전에 걸쳐 영향을 미치는 서비스로</a:t>
            </a:r>
            <a:r>
              <a:rPr lang="en-US" altLang="ko-KR"/>
              <a:t>, </a:t>
            </a:r>
            <a:r>
              <a:rPr lang="ko-KR" altLang="en-US"/>
              <a:t>특정 리전에 국한되지 않고 </a:t>
            </a:r>
            <a:r>
              <a:rPr lang="en-US" altLang="ko-KR"/>
              <a:t>AWS </a:t>
            </a:r>
            <a:r>
              <a:rPr lang="ko-KR" altLang="en-US"/>
              <a:t>전체에서 사용 </a:t>
            </a:r>
            <a:r>
              <a:rPr lang="ko-KR" altLang="en-US" smtClean="0"/>
              <a:t>가능</a:t>
            </a:r>
            <a:endParaRPr lang="en-US" altLang="ko-KR" smtClean="0"/>
          </a:p>
          <a:p>
            <a:pPr lvl="2"/>
            <a:r>
              <a:rPr lang="en-US" altLang="ko-KR" smtClean="0"/>
              <a:t>AWS </a:t>
            </a:r>
            <a:r>
              <a:rPr lang="ko-KR" altLang="en-US"/>
              <a:t>계정</a:t>
            </a:r>
            <a:r>
              <a:rPr lang="en-US" altLang="ko-KR"/>
              <a:t>, IAM, Route 53 (DNS), CloudFront (CDN) </a:t>
            </a:r>
            <a:r>
              <a:rPr lang="ko-KR" altLang="en-US"/>
              <a:t>등이 대표적인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글로벌 서비스</a:t>
            </a:r>
            <a:endParaRPr lang="en-US" altLang="ko-KR" smtClean="0"/>
          </a:p>
          <a:p>
            <a:pPr lvl="2"/>
            <a:r>
              <a:rPr lang="ko-KR" altLang="en-US" smtClean="0"/>
              <a:t>글로벌 </a:t>
            </a:r>
            <a:r>
              <a:rPr lang="ko-KR" altLang="en-US"/>
              <a:t>서비스는 특정 리전에 종속되지 않고</a:t>
            </a:r>
            <a:r>
              <a:rPr lang="en-US" altLang="ko-KR"/>
              <a:t>, </a:t>
            </a:r>
            <a:r>
              <a:rPr lang="en-US" altLang="ko-KR">
                <a:solidFill>
                  <a:srgbClr val="006600"/>
                </a:solidFill>
              </a:rPr>
              <a:t>AWS </a:t>
            </a:r>
            <a:r>
              <a:rPr lang="ko-KR" altLang="en-US">
                <a:solidFill>
                  <a:srgbClr val="006600"/>
                </a:solidFill>
              </a:rPr>
              <a:t>전체에서 동일한 설정을 </a:t>
            </a:r>
            <a:r>
              <a:rPr lang="ko-KR" altLang="en-US" smtClean="0">
                <a:solidFill>
                  <a:srgbClr val="006600"/>
                </a:solidFill>
              </a:rPr>
              <a:t>유지</a:t>
            </a:r>
            <a:endParaRPr lang="en-US" altLang="ko-KR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en-US" altLang="ko-KR"/>
              <a:t>IAM</a:t>
            </a:r>
            <a:r>
              <a:rPr lang="ko-KR" altLang="en-US"/>
              <a:t>으로 사용자 권한을 설정하면 모든 리전에서 동일하게 </a:t>
            </a:r>
            <a:r>
              <a:rPr lang="ko-KR" altLang="en-US" smtClean="0"/>
              <a:t>적용</a:t>
            </a:r>
            <a:endParaRPr lang="en-US" altLang="ko-KR"/>
          </a:p>
          <a:p>
            <a:r>
              <a:rPr lang="ko-KR" altLang="en-US" smtClean="0">
                <a:solidFill>
                  <a:srgbClr val="0000CC"/>
                </a:solidFill>
              </a:rPr>
              <a:t>리전 서비스</a:t>
            </a:r>
            <a:r>
              <a:rPr lang="en-US" altLang="ko-KR" smtClean="0">
                <a:solidFill>
                  <a:srgbClr val="0000CC"/>
                </a:solidFill>
              </a:rPr>
              <a:t>(</a:t>
            </a:r>
            <a:r>
              <a:rPr lang="en-US" altLang="ko-KR">
                <a:solidFill>
                  <a:srgbClr val="0000CC"/>
                </a:solidFill>
              </a:rPr>
              <a:t>Region Services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특정 </a:t>
            </a:r>
            <a:r>
              <a:rPr lang="ko-KR" altLang="en-US">
                <a:solidFill>
                  <a:srgbClr val="C00000"/>
                </a:solidFill>
              </a:rPr>
              <a:t>리전 내에서만 </a:t>
            </a:r>
            <a:r>
              <a:rPr lang="ko-KR" altLang="en-US"/>
              <a:t>사용 가능한 </a:t>
            </a:r>
            <a:r>
              <a:rPr lang="ko-KR" altLang="en-US" smtClean="0"/>
              <a:t>서비스</a:t>
            </a:r>
            <a:endParaRPr lang="en-US" altLang="ko-KR" smtClean="0"/>
          </a:p>
          <a:p>
            <a:pPr lvl="2"/>
            <a:r>
              <a:rPr lang="ko-KR" altLang="en-US" smtClean="0"/>
              <a:t>각 </a:t>
            </a:r>
            <a:r>
              <a:rPr lang="ko-KR" altLang="en-US"/>
              <a:t>리전은 </a:t>
            </a:r>
            <a:r>
              <a:rPr lang="ko-KR" altLang="en-US">
                <a:solidFill>
                  <a:srgbClr val="006600"/>
                </a:solidFill>
              </a:rPr>
              <a:t>독립적인 데이터 센터 및 네트워크 인프라를 </a:t>
            </a:r>
            <a:r>
              <a:rPr lang="ko-KR" altLang="en-US" smtClean="0">
                <a:solidFill>
                  <a:srgbClr val="006600"/>
                </a:solidFill>
              </a:rPr>
              <a:t>가짐</a:t>
            </a:r>
            <a:endParaRPr lang="en-US" altLang="ko-KR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특정 </a:t>
            </a:r>
            <a:r>
              <a:rPr lang="ko-KR" altLang="en-US"/>
              <a:t>리전에 종속되므로</a:t>
            </a:r>
            <a:r>
              <a:rPr lang="en-US" altLang="ko-KR"/>
              <a:t>, </a:t>
            </a:r>
            <a:r>
              <a:rPr lang="ko-KR" altLang="en-US">
                <a:solidFill>
                  <a:srgbClr val="006600"/>
                </a:solidFill>
              </a:rPr>
              <a:t>해당 리전에서만 서비스 사용 및 관리가 </a:t>
            </a:r>
            <a:r>
              <a:rPr lang="ko-KR" altLang="en-US" smtClean="0">
                <a:solidFill>
                  <a:srgbClr val="006600"/>
                </a:solidFill>
              </a:rPr>
              <a:t>가능</a:t>
            </a:r>
            <a:endParaRPr lang="en-US" altLang="ko-KR" smtClean="0">
              <a:solidFill>
                <a:srgbClr val="006600"/>
              </a:solidFill>
            </a:endParaRPr>
          </a:p>
          <a:p>
            <a:pPr lvl="3"/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리젼 전체 가용영역에서 서비스와 리젼 하나의 가용영역에서만 서비스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smtClean="0"/>
              <a:t>예</a:t>
            </a:r>
            <a:r>
              <a:rPr lang="en-US" altLang="ko-KR" smtClean="0"/>
              <a:t>) </a:t>
            </a:r>
            <a:r>
              <a:rPr lang="ko-KR" altLang="en-US" smtClean="0"/>
              <a:t>대부분 서비스</a:t>
            </a:r>
            <a:r>
              <a:rPr lang="en-US" altLang="ko-KR" smtClean="0"/>
              <a:t>, EC2 </a:t>
            </a:r>
            <a:r>
              <a:rPr lang="ko-KR" altLang="en-US"/>
              <a:t>인스턴스는 특정 리전에서만 생성 및 </a:t>
            </a:r>
            <a:r>
              <a:rPr lang="ko-KR" altLang="en-US" smtClean="0"/>
              <a:t>실행</a:t>
            </a:r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9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ARN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ARN(Amazon</a:t>
            </a:r>
            <a:r>
              <a:rPr lang="en-US" altLang="ko-KR">
                <a:solidFill>
                  <a:srgbClr val="0000CC"/>
                </a:solidFill>
              </a:rPr>
              <a:t> Resource Name)</a:t>
            </a:r>
            <a:endParaRPr lang="ko-KR" altLang="en-US">
              <a:solidFill>
                <a:srgbClr val="0000CC"/>
              </a:solidFill>
            </a:endParaRPr>
          </a:p>
          <a:p>
            <a:pPr lvl="1"/>
            <a:r>
              <a:rPr lang="en-US" altLang="ko-KR" smtClean="0"/>
              <a:t>AWS</a:t>
            </a:r>
            <a:r>
              <a:rPr lang="ko-KR" altLang="en-US"/>
              <a:t>에서 </a:t>
            </a:r>
            <a:r>
              <a:rPr lang="ko-KR" altLang="en-US">
                <a:solidFill>
                  <a:srgbClr val="C00000"/>
                </a:solidFill>
              </a:rPr>
              <a:t>리소스를 고유하게 식별하기 </a:t>
            </a:r>
            <a:r>
              <a:rPr lang="ko-KR" altLang="en-US"/>
              <a:t>위한 </a:t>
            </a:r>
            <a:r>
              <a:rPr lang="ko-KR" altLang="en-US" smtClean="0"/>
              <a:t>이름</a:t>
            </a:r>
            <a:endParaRPr lang="en-US" altLang="ko-KR" smtClean="0"/>
          </a:p>
          <a:p>
            <a:pPr lvl="2"/>
            <a:r>
              <a:rPr lang="en-US" altLang="ko-KR" smtClean="0"/>
              <a:t>AWS</a:t>
            </a:r>
            <a:r>
              <a:rPr lang="ko-KR" altLang="en-US"/>
              <a:t>의 </a:t>
            </a:r>
            <a:r>
              <a:rPr lang="ko-KR" altLang="en-US">
                <a:solidFill>
                  <a:srgbClr val="006600"/>
                </a:solidFill>
              </a:rPr>
              <a:t>리소스들은 여러 서비스에 걸쳐 있을 수 있기 때문에 </a:t>
            </a:r>
            <a:r>
              <a:rPr lang="ko-KR" altLang="en-US"/>
              <a:t>각 리소스를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명확하게 </a:t>
            </a:r>
            <a:r>
              <a:rPr lang="ko-KR" altLang="en-US"/>
              <a:t>구분할 필요가 있는데</a:t>
            </a:r>
            <a:r>
              <a:rPr lang="en-US" altLang="ko-KR"/>
              <a:t>, ARN</a:t>
            </a:r>
            <a:r>
              <a:rPr lang="ko-KR" altLang="en-US"/>
              <a:t>이 그 역할을 </a:t>
            </a:r>
            <a:r>
              <a:rPr lang="ko-KR" altLang="en-US" smtClean="0"/>
              <a:t>함</a:t>
            </a:r>
            <a:endParaRPr lang="en-US" altLang="ko-KR" smtClean="0"/>
          </a:p>
          <a:p>
            <a:pPr lvl="1" fontAlgn="ctr"/>
            <a:r>
              <a:rPr lang="ko-KR" altLang="en-US" smtClean="0"/>
              <a:t>리소스</a:t>
            </a:r>
            <a:endParaRPr lang="en-US" altLang="ko-KR" smtClean="0"/>
          </a:p>
          <a:p>
            <a:pPr lvl="2" fontAlgn="ctr"/>
            <a:r>
              <a:rPr lang="ko-KR" altLang="en-US" smtClean="0">
                <a:solidFill>
                  <a:srgbClr val="C00000"/>
                </a:solidFill>
              </a:rPr>
              <a:t>클라우드 </a:t>
            </a:r>
            <a:r>
              <a:rPr lang="ko-KR" altLang="en-US">
                <a:solidFill>
                  <a:srgbClr val="C00000"/>
                </a:solidFill>
              </a:rPr>
              <a:t>환경에서 사용 가능한 개별 엔터티를 </a:t>
            </a:r>
            <a:r>
              <a:rPr lang="ko-KR" altLang="en-US" smtClean="0">
                <a:solidFill>
                  <a:srgbClr val="C00000"/>
                </a:solidFill>
              </a:rPr>
              <a:t>의미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3" fontAlgn="ctr"/>
            <a:r>
              <a:rPr lang="en-US" altLang="ko-KR" smtClean="0"/>
              <a:t>EC2 </a:t>
            </a:r>
            <a:r>
              <a:rPr lang="ko-KR" altLang="en-US"/>
              <a:t>인스턴스</a:t>
            </a:r>
            <a:r>
              <a:rPr lang="en-US" altLang="ko-KR"/>
              <a:t>, S3 </a:t>
            </a:r>
            <a:r>
              <a:rPr lang="ko-KR" altLang="en-US"/>
              <a:t>버킷</a:t>
            </a:r>
            <a:r>
              <a:rPr lang="en-US" altLang="ko-KR"/>
              <a:t>, RDS </a:t>
            </a:r>
            <a:r>
              <a:rPr lang="ko-KR" altLang="en-US"/>
              <a:t>데이터베이스 등 </a:t>
            </a:r>
            <a:r>
              <a:rPr lang="en-US" altLang="ko-KR"/>
              <a:t>AWS</a:t>
            </a:r>
            <a:r>
              <a:rPr lang="ko-KR" altLang="en-US"/>
              <a:t>에서 제공하는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모든 </a:t>
            </a:r>
            <a:r>
              <a:rPr lang="ko-KR" altLang="en-US"/>
              <a:t>서비스들이 리소스에 </a:t>
            </a:r>
            <a:r>
              <a:rPr lang="ko-KR" altLang="en-US" smtClean="0"/>
              <a:t>해당</a:t>
            </a:r>
            <a:endParaRPr lang="en-US" altLang="ko-KR" smtClean="0"/>
          </a:p>
          <a:p>
            <a:pPr lvl="3" fontAlgn="ctr"/>
            <a:r>
              <a:rPr lang="ko-KR" altLang="en-US" smtClean="0"/>
              <a:t>이러한 </a:t>
            </a:r>
            <a:r>
              <a:rPr lang="ko-KR" altLang="en-US"/>
              <a:t>리소스들은 사용자가 필요에 따라 생성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관리할 수 있으며</a:t>
            </a:r>
            <a:r>
              <a:rPr lang="en-US" altLang="ko-KR"/>
              <a:t>, </a:t>
            </a:r>
            <a:r>
              <a:rPr lang="ko-KR" altLang="en-US"/>
              <a:t>각 리소스는 고유한 식별자를 </a:t>
            </a:r>
            <a:r>
              <a:rPr lang="ko-KR" altLang="en-US" smtClean="0"/>
              <a:t>가짐</a:t>
            </a:r>
            <a:endParaRPr lang="en-US" altLang="ko-KR" smtClean="0">
              <a:solidFill>
                <a:srgbClr val="0066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0" y="4797152"/>
            <a:ext cx="432048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509120"/>
            <a:ext cx="4176464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82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고가용성과 장애 내구성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내결함성 </a:t>
            </a:r>
            <a:r>
              <a:rPr lang="en-US" altLang="ko-KR">
                <a:solidFill>
                  <a:srgbClr val="0000CC"/>
                </a:solidFill>
              </a:rPr>
              <a:t>(Fault Tolerance) / </a:t>
            </a:r>
            <a:r>
              <a:rPr lang="ko-KR" altLang="en-US">
                <a:solidFill>
                  <a:srgbClr val="0000CC"/>
                </a:solidFill>
              </a:rPr>
              <a:t>장애 </a:t>
            </a:r>
            <a:r>
              <a:rPr lang="ko-KR" altLang="en-US" smtClean="0">
                <a:solidFill>
                  <a:srgbClr val="0000CC"/>
                </a:solidFill>
              </a:rPr>
              <a:t>내구성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/>
              <a:t>시스템의 일부 구성 요소에 장애나 오류가 발생하더라도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시스템 </a:t>
            </a:r>
            <a:r>
              <a:rPr lang="ko-KR" altLang="en-US"/>
              <a:t>전체가 </a:t>
            </a:r>
            <a:r>
              <a:rPr lang="ko-KR" altLang="en-US">
                <a:solidFill>
                  <a:srgbClr val="C00000"/>
                </a:solidFill>
              </a:rPr>
              <a:t>중단 없이 계속해서 정상적으로 </a:t>
            </a:r>
            <a:r>
              <a:rPr lang="ko-KR" altLang="en-US"/>
              <a:t>작동할 수 있는 </a:t>
            </a:r>
            <a:r>
              <a:rPr lang="ko-KR" altLang="en-US" smtClean="0"/>
              <a:t>능력</a:t>
            </a:r>
            <a:endParaRPr lang="en-US" altLang="ko-KR" smtClean="0"/>
          </a:p>
          <a:p>
            <a:pPr lvl="2"/>
            <a:r>
              <a:rPr lang="ko-KR" altLang="en-US" smtClean="0"/>
              <a:t>장애를 </a:t>
            </a:r>
            <a:r>
              <a:rPr lang="ko-KR" altLang="en-US"/>
              <a:t>감지하고</a:t>
            </a:r>
            <a:r>
              <a:rPr lang="en-US" altLang="ko-KR"/>
              <a:t>, </a:t>
            </a:r>
            <a:r>
              <a:rPr lang="ko-KR" altLang="en-US"/>
              <a:t>해당 장애를 우회하거나 격리하며</a:t>
            </a:r>
            <a:r>
              <a:rPr lang="en-US" altLang="ko-KR"/>
              <a:t>, </a:t>
            </a:r>
            <a:r>
              <a:rPr lang="ko-KR" altLang="en-US"/>
              <a:t>스스로 복구하여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서비스의 </a:t>
            </a:r>
            <a:r>
              <a:rPr lang="ko-KR" altLang="en-US"/>
              <a:t>연속성과 데이터 무결성을 보장하는 능력에 초점을 </a:t>
            </a:r>
            <a:r>
              <a:rPr lang="ko-KR" altLang="en-US" smtClean="0"/>
              <a:t>맞툼</a:t>
            </a:r>
            <a:endParaRPr lang="en-US" altLang="ko-KR" smtClean="0"/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고가용성</a:t>
            </a:r>
            <a:r>
              <a:rPr lang="en-US" altLang="ko-KR">
                <a:solidFill>
                  <a:srgbClr val="C00000"/>
                </a:solidFill>
              </a:rPr>
              <a:t>(High Availability)</a:t>
            </a:r>
            <a:r>
              <a:rPr lang="ko-KR" altLang="en-US">
                <a:solidFill>
                  <a:srgbClr val="C00000"/>
                </a:solidFill>
              </a:rPr>
              <a:t>과의 </a:t>
            </a:r>
            <a:r>
              <a:rPr lang="ko-KR" altLang="en-US" smtClean="0">
                <a:solidFill>
                  <a:srgbClr val="C00000"/>
                </a:solidFill>
              </a:rPr>
              <a:t>차이점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고가용성</a:t>
            </a:r>
            <a:r>
              <a:rPr lang="en-US" altLang="ko-KR" smtClean="0"/>
              <a:t>(</a:t>
            </a:r>
            <a:r>
              <a:rPr lang="en-US" altLang="ko-KR"/>
              <a:t>HA</a:t>
            </a:r>
            <a:r>
              <a:rPr lang="en-US" altLang="ko-KR" smtClean="0"/>
              <a:t>) -</a:t>
            </a:r>
            <a:r>
              <a:rPr lang="ko-KR" altLang="en-US" smtClean="0"/>
              <a:t> </a:t>
            </a:r>
            <a:r>
              <a:rPr lang="ko-KR" altLang="en-US"/>
              <a:t>시스템이 지속적으로 </a:t>
            </a:r>
            <a:r>
              <a:rPr lang="ko-KR" altLang="en-US">
                <a:solidFill>
                  <a:srgbClr val="C00000"/>
                </a:solidFill>
              </a:rPr>
              <a:t>사용 가능한 상태를 유지하는 </a:t>
            </a:r>
            <a:r>
              <a:rPr lang="ko-KR" altLang="en-US"/>
              <a:t>데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중점을 둠</a:t>
            </a:r>
            <a:endParaRPr lang="en-US" altLang="ko-KR" smtClean="0"/>
          </a:p>
          <a:p>
            <a:pPr lvl="3"/>
            <a:r>
              <a:rPr lang="ko-KR" altLang="en-US"/>
              <a:t>자동차 타이어가 펑크 났을 때</a:t>
            </a:r>
            <a:r>
              <a:rPr lang="en-US" altLang="ko-KR"/>
              <a:t>, </a:t>
            </a:r>
            <a:r>
              <a:rPr lang="ko-KR" altLang="en-US"/>
              <a:t>스페어 타이어로 빠르게 교체하여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다시 </a:t>
            </a:r>
            <a:r>
              <a:rPr lang="ko-KR" altLang="en-US"/>
              <a:t>주행할 수 있는 능력</a:t>
            </a:r>
            <a:r>
              <a:rPr lang="ko-KR" altLang="en-US">
                <a:solidFill>
                  <a:srgbClr val="006600"/>
                </a:solidFill>
              </a:rPr>
              <a:t> </a:t>
            </a:r>
            <a:r>
              <a:rPr lang="en-US" altLang="ko-KR">
                <a:solidFill>
                  <a:srgbClr val="006600"/>
                </a:solidFill>
              </a:rPr>
              <a:t>(</a:t>
            </a:r>
            <a:r>
              <a:rPr lang="ko-KR" altLang="en-US">
                <a:solidFill>
                  <a:srgbClr val="006600"/>
                </a:solidFill>
              </a:rPr>
              <a:t>수리하는 동안은 잠시 멈춤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  <a:endParaRPr lang="en-US" altLang="ko-KR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내결함성</a:t>
            </a:r>
            <a:r>
              <a:rPr lang="en-US" altLang="ko-KR" smtClean="0"/>
              <a:t>(</a:t>
            </a:r>
            <a:r>
              <a:rPr lang="en-US" altLang="ko-KR"/>
              <a:t>Fault Tolerance</a:t>
            </a:r>
            <a:r>
              <a:rPr lang="en-US" altLang="ko-KR" smtClean="0"/>
              <a:t>) -</a:t>
            </a:r>
            <a:r>
              <a:rPr lang="ko-KR" altLang="en-US" smtClean="0"/>
              <a:t> </a:t>
            </a:r>
            <a:r>
              <a:rPr lang="ko-KR" altLang="en-US"/>
              <a:t>어떤 구성 요소에 장애가 발생하더라도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서비스가 </a:t>
            </a:r>
            <a:r>
              <a:rPr lang="ko-KR" altLang="en-US">
                <a:solidFill>
                  <a:srgbClr val="C00000"/>
                </a:solidFill>
              </a:rPr>
              <a:t>절대 중단되지 않고</a:t>
            </a:r>
            <a:r>
              <a:rPr lang="en-US" altLang="ko-KR"/>
              <a:t>, </a:t>
            </a:r>
            <a:r>
              <a:rPr lang="ko-KR" altLang="en-US"/>
              <a:t>심지어는 데이터 손실도 발생하지 않도록 하는 능력에 </a:t>
            </a:r>
            <a:r>
              <a:rPr lang="ko-KR" altLang="en-US" smtClean="0"/>
              <a:t>중점</a:t>
            </a:r>
            <a:endParaRPr lang="en-US" altLang="ko-KR" smtClean="0"/>
          </a:p>
          <a:p>
            <a:pPr lvl="3"/>
            <a:r>
              <a:rPr lang="ko-KR" altLang="en-US"/>
              <a:t>비행기의 엔진이 </a:t>
            </a:r>
            <a:r>
              <a:rPr lang="en-US" altLang="ko-KR"/>
              <a:t>4</a:t>
            </a:r>
            <a:r>
              <a:rPr lang="ko-KR" altLang="en-US"/>
              <a:t>개 있는데</a:t>
            </a:r>
            <a:r>
              <a:rPr lang="en-US" altLang="ko-KR"/>
              <a:t>, </a:t>
            </a:r>
            <a:r>
              <a:rPr lang="ko-KR" altLang="en-US"/>
              <a:t>그중 </a:t>
            </a:r>
            <a:r>
              <a:rPr lang="en-US" altLang="ko-KR"/>
              <a:t>1</a:t>
            </a:r>
            <a:r>
              <a:rPr lang="ko-KR" altLang="en-US"/>
              <a:t>개가 고장 나도 남은 </a:t>
            </a:r>
            <a:r>
              <a:rPr lang="en-US" altLang="ko-KR"/>
              <a:t>3</a:t>
            </a:r>
            <a:r>
              <a:rPr lang="ko-KR" altLang="en-US"/>
              <a:t>개의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엔진으로 </a:t>
            </a:r>
            <a:r>
              <a:rPr lang="ko-KR" altLang="en-US"/>
              <a:t>아무런 문제 없이 비행을 계속할 수 있는 </a:t>
            </a:r>
            <a:r>
              <a:rPr lang="ko-KR" altLang="en-US">
                <a:solidFill>
                  <a:srgbClr val="006600"/>
                </a:solidFill>
              </a:rPr>
              <a:t>능력 </a:t>
            </a:r>
            <a:r>
              <a:rPr lang="en-US" altLang="ko-KR">
                <a:solidFill>
                  <a:srgbClr val="006600"/>
                </a:solidFill>
              </a:rPr>
              <a:t>(</a:t>
            </a:r>
            <a:r>
              <a:rPr lang="ko-KR" altLang="en-US">
                <a:solidFill>
                  <a:srgbClr val="006600"/>
                </a:solidFill>
              </a:rPr>
              <a:t>멈추지 않고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계속 </a:t>
            </a:r>
            <a:r>
              <a:rPr lang="ko-KR" altLang="en-US">
                <a:solidFill>
                  <a:srgbClr val="006600"/>
                </a:solidFill>
              </a:rPr>
              <a:t>운행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  <a:endParaRPr lang="ko-KR" altLang="en-US">
              <a:solidFill>
                <a:srgbClr val="006600"/>
              </a:solidFill>
            </a:endParaRPr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084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고가용성과 장애 내구성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고가용성</a:t>
            </a:r>
            <a:r>
              <a:rPr lang="en-US" altLang="ko-KR">
                <a:solidFill>
                  <a:srgbClr val="0000CC"/>
                </a:solidFill>
              </a:rPr>
              <a:t>(High Availability, HA</a:t>
            </a:r>
            <a:r>
              <a:rPr lang="en-US" altLang="ko-KR" smtClean="0">
                <a:solidFill>
                  <a:srgbClr val="0000CC"/>
                </a:solidFill>
              </a:rPr>
              <a:t>)/</a:t>
            </a:r>
            <a:r>
              <a:rPr lang="ko-KR" altLang="en-US" smtClean="0">
                <a:solidFill>
                  <a:srgbClr val="0000CC"/>
                </a:solidFill>
              </a:rPr>
              <a:t>장애 내구성 예</a:t>
            </a:r>
            <a:endParaRPr lang="en-US" altLang="ko-KR" smtClean="0">
              <a:solidFill>
                <a:srgbClr val="0000CC"/>
              </a:solidFill>
            </a:endParaRPr>
          </a:p>
          <a:p>
            <a:pPr lvl="2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44119"/>
            <a:ext cx="6923780" cy="124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9" y="3469808"/>
            <a:ext cx="2981924" cy="155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0" y="5033958"/>
            <a:ext cx="2981924" cy="49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643" y="3469809"/>
            <a:ext cx="2847975" cy="15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642" y="5037740"/>
            <a:ext cx="2847975" cy="88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0" y="5600700"/>
            <a:ext cx="2981923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641" y="6021288"/>
            <a:ext cx="2847975" cy="72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3471341"/>
            <a:ext cx="2592288" cy="1553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2" y="5059155"/>
            <a:ext cx="2620272" cy="446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5548608"/>
            <a:ext cx="2592288" cy="66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53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확장성</a:t>
            </a:r>
            <a:r>
              <a:rPr lang="en-US" altLang="ko-KR" smtClean="0"/>
              <a:t>/</a:t>
            </a:r>
            <a:r>
              <a:rPr lang="ko-KR" altLang="en-US" smtClean="0"/>
              <a:t>탄력성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확장성</a:t>
            </a:r>
            <a:r>
              <a:rPr lang="en-US" altLang="ko-KR">
                <a:solidFill>
                  <a:srgbClr val="0000CC"/>
                </a:solidFill>
              </a:rPr>
              <a:t>(Scalability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시스템이나 </a:t>
            </a:r>
            <a:r>
              <a:rPr lang="ko-KR" altLang="en-US"/>
              <a:t>애플리케이션이 증가하는 작업량</a:t>
            </a:r>
            <a:r>
              <a:rPr lang="en-US" altLang="ko-KR"/>
              <a:t>(workload)</a:t>
            </a:r>
            <a:r>
              <a:rPr lang="ko-KR" altLang="en-US"/>
              <a:t>이나 사용자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요구에 </a:t>
            </a:r>
            <a:r>
              <a:rPr lang="ko-KR" altLang="en-US"/>
              <a:t>맞춰 성능 저하 없이 효율적으로 </a:t>
            </a:r>
            <a:r>
              <a:rPr lang="ko-KR" altLang="en-US">
                <a:solidFill>
                  <a:srgbClr val="C00000"/>
                </a:solidFill>
              </a:rPr>
              <a:t>처리 능력을 증대시킬 수 </a:t>
            </a:r>
            <a:r>
              <a:rPr lang="ko-KR" altLang="en-US"/>
              <a:t>있는 </a:t>
            </a:r>
            <a:r>
              <a:rPr lang="ko-KR" altLang="en-US" smtClean="0"/>
              <a:t>능력</a:t>
            </a:r>
            <a:endParaRPr lang="en-US" altLang="ko-KR" smtClean="0"/>
          </a:p>
          <a:p>
            <a:r>
              <a:rPr lang="ko-KR" altLang="en-US">
                <a:solidFill>
                  <a:srgbClr val="0000CC"/>
                </a:solidFill>
              </a:rPr>
              <a:t>탄력성</a:t>
            </a:r>
            <a:r>
              <a:rPr lang="en-US" altLang="ko-KR">
                <a:solidFill>
                  <a:srgbClr val="0000CC"/>
                </a:solidFill>
              </a:rPr>
              <a:t>(Elasticity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클라우드 </a:t>
            </a:r>
            <a:r>
              <a:rPr lang="ko-KR" altLang="en-US"/>
              <a:t>컴퓨팅 환경에서 매우 중요한 개념으로</a:t>
            </a:r>
            <a:r>
              <a:rPr lang="en-US" altLang="ko-KR"/>
              <a:t>, </a:t>
            </a:r>
            <a:r>
              <a:rPr lang="ko-KR" altLang="en-US"/>
              <a:t>시스템이 </a:t>
            </a:r>
            <a:r>
              <a:rPr lang="ko-KR" altLang="en-US" smtClean="0"/>
              <a:t>변동하는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작업량</a:t>
            </a:r>
            <a:r>
              <a:rPr lang="en-US" altLang="ko-KR"/>
              <a:t>(workload)</a:t>
            </a:r>
            <a:r>
              <a:rPr lang="ko-KR" altLang="en-US"/>
              <a:t>에 따라 컴퓨팅 자원을 </a:t>
            </a:r>
            <a:r>
              <a:rPr lang="ko-KR" altLang="en-US">
                <a:solidFill>
                  <a:srgbClr val="C00000"/>
                </a:solidFill>
              </a:rPr>
              <a:t>자동으로 확장하거나 축소하여 </a:t>
            </a:r>
            <a:r>
              <a:rPr lang="ko-KR" altLang="en-US"/>
              <a:t>최적의 성능과 비용 효율성을 유지하는 능력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477894"/>
            <a:ext cx="3600400" cy="176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74" y="4221088"/>
            <a:ext cx="3806552" cy="213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656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확장성</a:t>
            </a:r>
            <a:r>
              <a:rPr lang="en-US" altLang="ko-KR" smtClean="0"/>
              <a:t>/</a:t>
            </a:r>
            <a:r>
              <a:rPr lang="ko-KR" altLang="en-US" smtClean="0"/>
              <a:t>탄력성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긴밀한 </a:t>
            </a:r>
            <a:r>
              <a:rPr lang="ko-KR" altLang="en-US" smtClean="0">
                <a:solidFill>
                  <a:srgbClr val="0000CC"/>
                </a:solidFill>
              </a:rPr>
              <a:t>결합</a:t>
            </a:r>
            <a:r>
              <a:rPr lang="en-US" altLang="ko-KR" smtClean="0">
                <a:solidFill>
                  <a:srgbClr val="0000CC"/>
                </a:solidFill>
              </a:rPr>
              <a:t>(</a:t>
            </a:r>
            <a:r>
              <a:rPr lang="en-US" altLang="ko-KR">
                <a:solidFill>
                  <a:srgbClr val="0000CC"/>
                </a:solidFill>
              </a:rPr>
              <a:t>Tight Coupling / </a:t>
            </a:r>
            <a:r>
              <a:rPr lang="ko-KR" altLang="en-US">
                <a:solidFill>
                  <a:srgbClr val="0000CC"/>
                </a:solidFill>
              </a:rPr>
              <a:t>강한 결합</a:t>
            </a:r>
            <a:r>
              <a:rPr lang="en-US" altLang="ko-KR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시스템의 </a:t>
            </a:r>
            <a:r>
              <a:rPr lang="ko-KR" altLang="en-US"/>
              <a:t>구성 요소들이 서로에게 </a:t>
            </a:r>
            <a:r>
              <a:rPr lang="ko-KR" altLang="en-US">
                <a:solidFill>
                  <a:srgbClr val="C00000"/>
                </a:solidFill>
              </a:rPr>
              <a:t>강하게 의존하고 밀접하게 연결되어 </a:t>
            </a:r>
            <a:r>
              <a:rPr lang="ko-KR" altLang="en-US"/>
              <a:t>있는 상태를 </a:t>
            </a:r>
            <a:r>
              <a:rPr lang="ko-KR" altLang="en-US" smtClean="0"/>
              <a:t>의미</a:t>
            </a:r>
            <a:endParaRPr lang="en-US" altLang="ko-KR" smtClean="0"/>
          </a:p>
          <a:p>
            <a:pPr lvl="2"/>
            <a:r>
              <a:rPr lang="ko-KR" altLang="en-US" smtClean="0"/>
              <a:t>한 </a:t>
            </a:r>
            <a:r>
              <a:rPr lang="ko-KR" altLang="en-US"/>
              <a:t>구성 요소의 변경이 다른 구성 요소에 </a:t>
            </a:r>
            <a:r>
              <a:rPr lang="ko-KR" altLang="en-US">
                <a:solidFill>
                  <a:srgbClr val="C00000"/>
                </a:solidFill>
              </a:rPr>
              <a:t>직접적이고 광범위한 영향을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미칠 </a:t>
            </a:r>
            <a:r>
              <a:rPr lang="ko-KR" altLang="en-US">
                <a:solidFill>
                  <a:srgbClr val="C00000"/>
                </a:solidFill>
              </a:rPr>
              <a:t>가능성이 </a:t>
            </a:r>
            <a:r>
              <a:rPr lang="ko-KR" altLang="en-US" smtClean="0">
                <a:solidFill>
                  <a:srgbClr val="C00000"/>
                </a:solidFill>
              </a:rPr>
              <a:t>높음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마치 </a:t>
            </a:r>
            <a:r>
              <a:rPr lang="ko-KR" altLang="en-US">
                <a:solidFill>
                  <a:srgbClr val="006600"/>
                </a:solidFill>
              </a:rPr>
              <a:t>톱니바퀴처럼</a:t>
            </a:r>
            <a:r>
              <a:rPr lang="ko-KR" altLang="en-US"/>
              <a:t> 한 부분이 움직이면 다른 모든 부분이 함께 움직여야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하는 </a:t>
            </a:r>
            <a:r>
              <a:rPr lang="ko-KR" altLang="en-US"/>
              <a:t>구조와 </a:t>
            </a:r>
            <a:r>
              <a:rPr lang="ko-KR" altLang="en-US" smtClean="0"/>
              <a:t>비슷</a:t>
            </a:r>
            <a:endParaRPr lang="en-US" altLang="ko-KR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717032"/>
            <a:ext cx="568863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78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확장성</a:t>
            </a:r>
            <a:r>
              <a:rPr lang="en-US" altLang="ko-KR" smtClean="0"/>
              <a:t>/</a:t>
            </a:r>
            <a:r>
              <a:rPr lang="ko-KR" altLang="en-US" smtClean="0"/>
              <a:t>탄력성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0000CC"/>
                </a:solidFill>
              </a:rPr>
              <a:t>느슨한 결합</a:t>
            </a:r>
            <a:r>
              <a:rPr lang="en-US" altLang="ko-KR" smtClean="0">
                <a:solidFill>
                  <a:srgbClr val="0000CC"/>
                </a:solidFill>
              </a:rPr>
              <a:t>(</a:t>
            </a:r>
            <a:r>
              <a:rPr lang="en-US" altLang="ko-KR">
                <a:solidFill>
                  <a:srgbClr val="0000CC"/>
                </a:solidFill>
              </a:rPr>
              <a:t>Loose Coupling / </a:t>
            </a:r>
            <a:r>
              <a:rPr lang="ko-KR" altLang="en-US">
                <a:solidFill>
                  <a:srgbClr val="0000CC"/>
                </a:solidFill>
              </a:rPr>
              <a:t>약한 결합</a:t>
            </a:r>
            <a:r>
              <a:rPr lang="en-US" altLang="ko-KR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시스템의 </a:t>
            </a:r>
            <a:r>
              <a:rPr lang="ko-KR" altLang="en-US"/>
              <a:t>구성 요소들이 서로에게 </a:t>
            </a:r>
            <a:r>
              <a:rPr lang="ko-KR" altLang="en-US">
                <a:solidFill>
                  <a:srgbClr val="C00000"/>
                </a:solidFill>
              </a:rPr>
              <a:t>최소한으로 의존하고 독립적으로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/>
              <a:t>존재하는 </a:t>
            </a:r>
            <a:r>
              <a:rPr lang="ko-KR" altLang="en-US"/>
              <a:t>상태를 </a:t>
            </a:r>
            <a:r>
              <a:rPr lang="ko-KR" altLang="en-US" smtClean="0"/>
              <a:t>의미</a:t>
            </a:r>
            <a:endParaRPr lang="en-US" altLang="ko-KR" smtClean="0"/>
          </a:p>
          <a:p>
            <a:pPr lvl="2"/>
            <a:r>
              <a:rPr lang="ko-KR" altLang="en-US" smtClean="0"/>
              <a:t>각 </a:t>
            </a:r>
            <a:r>
              <a:rPr lang="ko-KR" altLang="en-US"/>
              <a:t>구성 요소는 다른 구성 요소의 </a:t>
            </a:r>
            <a:r>
              <a:rPr lang="ko-KR" altLang="en-US">
                <a:solidFill>
                  <a:srgbClr val="C00000"/>
                </a:solidFill>
              </a:rPr>
              <a:t>내부 구현을 알 필요 없이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정의된 </a:t>
            </a:r>
            <a:r>
              <a:rPr lang="ko-KR" altLang="en-US">
                <a:solidFill>
                  <a:srgbClr val="C00000"/>
                </a:solidFill>
              </a:rPr>
              <a:t>인터페이스나 추상화된 계약을 통해 </a:t>
            </a:r>
            <a:r>
              <a:rPr lang="ko-KR" altLang="en-US" smtClean="0">
                <a:solidFill>
                  <a:srgbClr val="C00000"/>
                </a:solidFill>
              </a:rPr>
              <a:t>상호작용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마치 </a:t>
            </a:r>
            <a:r>
              <a:rPr lang="ko-KR" altLang="en-US"/>
              <a:t>레고 블록처럼 각각의 블록이 독립적으로 존재하면서도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rgbClr val="006600"/>
                </a:solidFill>
              </a:rPr>
              <a:t>정해진 </a:t>
            </a:r>
            <a:r>
              <a:rPr lang="ko-KR" altLang="en-US">
                <a:solidFill>
                  <a:srgbClr val="006600"/>
                </a:solidFill>
              </a:rPr>
              <a:t>규격에 맞춰 유연하게 조립</a:t>
            </a:r>
            <a:r>
              <a:rPr lang="ko-KR" altLang="en-US"/>
              <a:t>될 수 있는 구조와 </a:t>
            </a:r>
            <a:r>
              <a:rPr lang="ko-KR" altLang="en-US" smtClean="0"/>
              <a:t>비슷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27621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10874</TotalTime>
  <Words>806</Words>
  <Application>Microsoft Office PowerPoint</Application>
  <PresentationFormat>화면 슬라이드 쇼(4:3)</PresentationFormat>
  <Paragraphs>195</Paragraphs>
  <Slides>41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클라우딩 컴퓨팅의 용어 및 개념 아마존 웹 서비스 클라우드 컴퓨팅의 장점과 혜택 AWS 주요 서비스 특징 AWS 구조 </vt:lpstr>
      <vt:lpstr>클라우딩 컴퓨팅의 용어 및 개념</vt:lpstr>
      <vt:lpstr>고가용성과 장애 내구성</vt:lpstr>
      <vt:lpstr>고가용성과 장애 내구성</vt:lpstr>
      <vt:lpstr>고가용성과 장애 내구성</vt:lpstr>
      <vt:lpstr>고가용성과 장애 내구성</vt:lpstr>
      <vt:lpstr>확장성/탄력성</vt:lpstr>
      <vt:lpstr>확장성/탄력성</vt:lpstr>
      <vt:lpstr>확장성/탄력성</vt:lpstr>
      <vt:lpstr>가상화</vt:lpstr>
      <vt:lpstr>가상화</vt:lpstr>
      <vt:lpstr>프로비젼</vt:lpstr>
      <vt:lpstr>아마존 웹 서비스</vt:lpstr>
      <vt:lpstr>아마존 웹 서비스 탄생</vt:lpstr>
      <vt:lpstr>아마존 웹 서비스 탄생</vt:lpstr>
      <vt:lpstr>아마존 웹 서비스 탄생</vt:lpstr>
      <vt:lpstr>아마존 웹 서비스 탄생</vt:lpstr>
      <vt:lpstr>클라우드 컴퓨팅의 장점과 혜택</vt:lpstr>
      <vt:lpstr>장점과 혜택</vt:lpstr>
      <vt:lpstr>장점과 혜택</vt:lpstr>
      <vt:lpstr>장점과 혜택</vt:lpstr>
      <vt:lpstr>장점과 혜택</vt:lpstr>
      <vt:lpstr>장점과 혜택</vt:lpstr>
      <vt:lpstr>장점과 혜택</vt:lpstr>
      <vt:lpstr>AWS 주요 서비스 특징</vt:lpstr>
      <vt:lpstr>컴퓨팅 및 네트워킹 서비스</vt:lpstr>
      <vt:lpstr>스토리지 서비스</vt:lpstr>
      <vt:lpstr>데이터베이스, 데이터 분석 및 인공지능 서비스</vt:lpstr>
      <vt:lpstr>AWS 모든 서비스</vt:lpstr>
      <vt:lpstr>AWS 구조 -AWS 글로벌 인프라-</vt:lpstr>
      <vt:lpstr>리전</vt:lpstr>
      <vt:lpstr>리전</vt:lpstr>
      <vt:lpstr>리전 선택</vt:lpstr>
      <vt:lpstr>가용 영역 </vt:lpstr>
      <vt:lpstr>가용 영역 </vt:lpstr>
      <vt:lpstr>가용 영역 </vt:lpstr>
      <vt:lpstr>엣지 로케이션</vt:lpstr>
      <vt:lpstr>엣지 로케이션</vt:lpstr>
      <vt:lpstr>엣지 로케이션</vt:lpstr>
      <vt:lpstr>AWS의 서비스 - 글로벌 서비스와 리전 서비스</vt:lpstr>
      <vt:lpstr>ARN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컴퓨팅(Cloud Computing)</dc:title>
  <dc:creator>박인철</dc:creator>
  <cp:lastModifiedBy>박인철</cp:lastModifiedBy>
  <cp:revision>137</cp:revision>
  <dcterms:created xsi:type="dcterms:W3CDTF">2025-06-17T02:29:28Z</dcterms:created>
  <dcterms:modified xsi:type="dcterms:W3CDTF">2025-07-10T01:29:00Z</dcterms:modified>
</cp:coreProperties>
</file>